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  <p:sldMasterId id="2147483666" r:id="rId2"/>
  </p:sldMasterIdLst>
  <p:notesMasterIdLst>
    <p:notesMasterId r:id="rId34"/>
  </p:notesMasterIdLst>
  <p:handoutMasterIdLst>
    <p:handoutMasterId r:id="rId35"/>
  </p:handoutMasterIdLst>
  <p:sldIdLst>
    <p:sldId id="826" r:id="rId3"/>
    <p:sldId id="827" r:id="rId4"/>
    <p:sldId id="831" r:id="rId5"/>
    <p:sldId id="829" r:id="rId6"/>
    <p:sldId id="880" r:id="rId7"/>
    <p:sldId id="834" r:id="rId8"/>
    <p:sldId id="872" r:id="rId9"/>
    <p:sldId id="876" r:id="rId10"/>
    <p:sldId id="882" r:id="rId11"/>
    <p:sldId id="871" r:id="rId12"/>
    <p:sldId id="878" r:id="rId13"/>
    <p:sldId id="879" r:id="rId14"/>
    <p:sldId id="859" r:id="rId15"/>
    <p:sldId id="870" r:id="rId16"/>
    <p:sldId id="864" r:id="rId17"/>
    <p:sldId id="865" r:id="rId18"/>
    <p:sldId id="866" r:id="rId19"/>
    <p:sldId id="884" r:id="rId20"/>
    <p:sldId id="863" r:id="rId21"/>
    <p:sldId id="868" r:id="rId22"/>
    <p:sldId id="869" r:id="rId23"/>
    <p:sldId id="857" r:id="rId24"/>
    <p:sldId id="830" r:id="rId25"/>
    <p:sldId id="837" r:id="rId26"/>
    <p:sldId id="840" r:id="rId27"/>
    <p:sldId id="851" r:id="rId28"/>
    <p:sldId id="875" r:id="rId29"/>
    <p:sldId id="862" r:id="rId30"/>
    <p:sldId id="883" r:id="rId31"/>
    <p:sldId id="832" r:id="rId32"/>
    <p:sldId id="833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SP" initials="I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53E"/>
    <a:srgbClr val="F89645"/>
    <a:srgbClr val="4BACC6"/>
    <a:srgbClr val="8064A2"/>
    <a:srgbClr val="9CBB59"/>
    <a:srgbClr val="C0504D"/>
    <a:srgbClr val="737373"/>
    <a:srgbClr val="FF0000"/>
    <a:srgbClr val="92D050"/>
    <a:srgbClr val="01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20419" autoAdjust="0"/>
    <p:restoredTop sz="99033" autoAdjust="0"/>
  </p:normalViewPr>
  <p:slideViewPr>
    <p:cSldViewPr snapToGrid="0" snapToObjects="1">
      <p:cViewPr>
        <p:scale>
          <a:sx n="161" d="100"/>
          <a:sy n="161" d="100"/>
        </p:scale>
        <p:origin x="-80" y="-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9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C6EE5B-0BA6-0B45-95E2-EA545E9CBECF}" type="doc">
      <dgm:prSet loTypeId="urn:microsoft.com/office/officeart/2005/8/layout/cycle2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4B2053A-F827-474E-8367-0DBE3275E207}">
      <dgm:prSet phldrT="[Texto]" custT="1"/>
      <dgm:spPr/>
      <dgm:t>
        <a:bodyPr/>
        <a:lstStyle/>
        <a:p>
          <a:r>
            <a:rPr lang="es-ES" sz="900" b="1" dirty="0" smtClean="0">
              <a:solidFill>
                <a:schemeClr val="tx1"/>
              </a:solidFill>
            </a:rPr>
            <a:t>Disminuir pobreza</a:t>
          </a:r>
          <a:endParaRPr lang="es-ES" sz="900" b="1" dirty="0">
            <a:solidFill>
              <a:schemeClr val="tx1"/>
            </a:solidFill>
          </a:endParaRPr>
        </a:p>
      </dgm:t>
    </dgm:pt>
    <dgm:pt modelId="{B4C88491-B319-7B45-A05A-8D8D5BBCC037}" type="parTrans" cxnId="{26BA4BC2-329B-6F4C-9A91-6A8F89CDB191}">
      <dgm:prSet/>
      <dgm:spPr/>
      <dgm:t>
        <a:bodyPr/>
        <a:lstStyle/>
        <a:p>
          <a:endParaRPr lang="es-ES" sz="2400"/>
        </a:p>
      </dgm:t>
    </dgm:pt>
    <dgm:pt modelId="{03F67C0D-1C8C-BE44-8AE6-BEF678B2949E}" type="sibTrans" cxnId="{26BA4BC2-329B-6F4C-9A91-6A8F89CDB191}">
      <dgm:prSet custT="1"/>
      <dgm:spPr/>
      <dgm:t>
        <a:bodyPr/>
        <a:lstStyle/>
        <a:p>
          <a:endParaRPr lang="es-ES" sz="800"/>
        </a:p>
      </dgm:t>
    </dgm:pt>
    <dgm:pt modelId="{AC929F15-F65B-C648-B525-05C192BE9815}">
      <dgm:prSet phldrT="[Texto]" custT="1"/>
      <dgm:spPr/>
      <dgm:t>
        <a:bodyPr/>
        <a:lstStyle/>
        <a:p>
          <a:r>
            <a:rPr lang="es-ES" sz="900" b="1" dirty="0" smtClean="0">
              <a:solidFill>
                <a:schemeClr val="tx1"/>
              </a:solidFill>
            </a:rPr>
            <a:t>Buena salud y bienestar</a:t>
          </a:r>
          <a:endParaRPr lang="es-ES" sz="900" b="1" dirty="0">
            <a:solidFill>
              <a:schemeClr val="tx1"/>
            </a:solidFill>
          </a:endParaRPr>
        </a:p>
      </dgm:t>
    </dgm:pt>
    <dgm:pt modelId="{DBF441E4-441D-F840-800E-1CB4524BA408}" type="parTrans" cxnId="{74FF22E7-9F54-5C44-ACE2-E13CC1411497}">
      <dgm:prSet/>
      <dgm:spPr/>
      <dgm:t>
        <a:bodyPr/>
        <a:lstStyle/>
        <a:p>
          <a:endParaRPr lang="es-ES" sz="2400"/>
        </a:p>
      </dgm:t>
    </dgm:pt>
    <dgm:pt modelId="{0A1378A5-6519-054F-8334-27A13D304F1D}" type="sibTrans" cxnId="{74FF22E7-9F54-5C44-ACE2-E13CC1411497}">
      <dgm:prSet custT="1"/>
      <dgm:spPr/>
      <dgm:t>
        <a:bodyPr/>
        <a:lstStyle/>
        <a:p>
          <a:endParaRPr lang="es-ES" sz="800"/>
        </a:p>
      </dgm:t>
    </dgm:pt>
    <dgm:pt modelId="{FEE715E3-7BB8-AE45-AA4C-620B42EA23C4}">
      <dgm:prSet phldrT="[Texto]" custT="1"/>
      <dgm:spPr/>
      <dgm:t>
        <a:bodyPr/>
        <a:lstStyle/>
        <a:p>
          <a:r>
            <a:rPr lang="es-ES" sz="900" b="1" dirty="0" smtClean="0">
              <a:solidFill>
                <a:schemeClr val="tx1"/>
              </a:solidFill>
            </a:rPr>
            <a:t>Educación de calidad</a:t>
          </a:r>
          <a:endParaRPr lang="es-ES" sz="900" b="1" dirty="0">
            <a:solidFill>
              <a:schemeClr val="tx1"/>
            </a:solidFill>
          </a:endParaRPr>
        </a:p>
      </dgm:t>
    </dgm:pt>
    <dgm:pt modelId="{DC8830F2-5909-164C-A382-DF5D49A32379}" type="parTrans" cxnId="{E4C7A3C4-2A0D-6C47-8A89-C25BDC6FA938}">
      <dgm:prSet/>
      <dgm:spPr/>
      <dgm:t>
        <a:bodyPr/>
        <a:lstStyle/>
        <a:p>
          <a:endParaRPr lang="es-ES" sz="2400"/>
        </a:p>
      </dgm:t>
    </dgm:pt>
    <dgm:pt modelId="{D499B27B-171C-E14F-A398-28FD05CC4434}" type="sibTrans" cxnId="{E4C7A3C4-2A0D-6C47-8A89-C25BDC6FA938}">
      <dgm:prSet custT="1"/>
      <dgm:spPr/>
      <dgm:t>
        <a:bodyPr/>
        <a:lstStyle/>
        <a:p>
          <a:endParaRPr lang="es-ES" sz="800"/>
        </a:p>
      </dgm:t>
    </dgm:pt>
    <dgm:pt modelId="{4BD5AE95-3B5A-5141-9370-FB558C313E9D}">
      <dgm:prSet phldrT="[Texto]" custT="1"/>
      <dgm:spPr/>
      <dgm:t>
        <a:bodyPr/>
        <a:lstStyle/>
        <a:p>
          <a:r>
            <a:rPr lang="es-ES" sz="900" b="1" dirty="0" smtClean="0">
              <a:solidFill>
                <a:schemeClr val="tx1"/>
              </a:solidFill>
            </a:rPr>
            <a:t>Igualdad de genero</a:t>
          </a:r>
          <a:endParaRPr lang="es-ES" sz="900" b="1" dirty="0">
            <a:solidFill>
              <a:schemeClr val="tx1"/>
            </a:solidFill>
          </a:endParaRPr>
        </a:p>
      </dgm:t>
    </dgm:pt>
    <dgm:pt modelId="{150A278F-5BEC-E845-AA4D-CE0CF9FD488E}" type="parTrans" cxnId="{BA114C5A-D36E-9146-A7C4-3606ED65D936}">
      <dgm:prSet/>
      <dgm:spPr/>
      <dgm:t>
        <a:bodyPr/>
        <a:lstStyle/>
        <a:p>
          <a:endParaRPr lang="es-ES" sz="2400"/>
        </a:p>
      </dgm:t>
    </dgm:pt>
    <dgm:pt modelId="{8AC4D48E-8D99-164C-9E9A-CC0BF243EA38}" type="sibTrans" cxnId="{BA114C5A-D36E-9146-A7C4-3606ED65D936}">
      <dgm:prSet custT="1"/>
      <dgm:spPr/>
      <dgm:t>
        <a:bodyPr/>
        <a:lstStyle/>
        <a:p>
          <a:endParaRPr lang="es-ES" sz="800"/>
        </a:p>
      </dgm:t>
    </dgm:pt>
    <dgm:pt modelId="{CFEE9155-EC7E-C444-B470-441382408A61}">
      <dgm:prSet phldrT="[Texto]" custT="1"/>
      <dgm:spPr/>
      <dgm:t>
        <a:bodyPr/>
        <a:lstStyle/>
        <a:p>
          <a:r>
            <a:rPr lang="es-ES" sz="900" b="1" dirty="0" smtClean="0">
              <a:solidFill>
                <a:schemeClr val="tx1"/>
              </a:solidFill>
            </a:rPr>
            <a:t>Trabajo digno y crecimiento económico</a:t>
          </a:r>
          <a:endParaRPr lang="es-ES" sz="900" b="1" dirty="0">
            <a:solidFill>
              <a:schemeClr val="tx1"/>
            </a:solidFill>
          </a:endParaRPr>
        </a:p>
      </dgm:t>
    </dgm:pt>
    <dgm:pt modelId="{841B6F78-EF3B-0947-BD74-78DEBD72164A}" type="parTrans" cxnId="{497E21C3-C7F7-6C41-AC41-CC846334AC0B}">
      <dgm:prSet/>
      <dgm:spPr/>
      <dgm:t>
        <a:bodyPr/>
        <a:lstStyle/>
        <a:p>
          <a:endParaRPr lang="es-ES" sz="2400"/>
        </a:p>
      </dgm:t>
    </dgm:pt>
    <dgm:pt modelId="{2448DD85-6D26-5941-999C-362AF3D153C9}" type="sibTrans" cxnId="{497E21C3-C7F7-6C41-AC41-CC846334AC0B}">
      <dgm:prSet custT="1"/>
      <dgm:spPr/>
      <dgm:t>
        <a:bodyPr/>
        <a:lstStyle/>
        <a:p>
          <a:endParaRPr lang="es-ES" sz="800"/>
        </a:p>
      </dgm:t>
    </dgm:pt>
    <dgm:pt modelId="{561E0DC9-2F89-0C4D-A24F-E09E4CB36D65}">
      <dgm:prSet phldrT="[Texto]" custT="1"/>
      <dgm:spPr/>
      <dgm:t>
        <a:bodyPr/>
        <a:lstStyle/>
        <a:p>
          <a:r>
            <a:rPr lang="es-ES" sz="900" b="1" dirty="0" smtClean="0">
              <a:solidFill>
                <a:schemeClr val="tx1"/>
              </a:solidFill>
            </a:rPr>
            <a:t>Zero hambrunas</a:t>
          </a:r>
          <a:endParaRPr lang="es-ES" sz="900" b="1" dirty="0">
            <a:solidFill>
              <a:schemeClr val="tx1"/>
            </a:solidFill>
          </a:endParaRPr>
        </a:p>
      </dgm:t>
    </dgm:pt>
    <dgm:pt modelId="{7FEB7210-A753-AB4C-BCA0-300989742C09}" type="parTrans" cxnId="{E87242E7-CAE8-AC44-9651-1D47B88697D9}">
      <dgm:prSet/>
      <dgm:spPr/>
      <dgm:t>
        <a:bodyPr/>
        <a:lstStyle/>
        <a:p>
          <a:endParaRPr lang="es-ES" sz="2400"/>
        </a:p>
      </dgm:t>
    </dgm:pt>
    <dgm:pt modelId="{BA2514B7-2733-5945-997A-0DD1D43089B5}" type="sibTrans" cxnId="{E87242E7-CAE8-AC44-9651-1D47B88697D9}">
      <dgm:prSet custT="1"/>
      <dgm:spPr/>
      <dgm:t>
        <a:bodyPr/>
        <a:lstStyle/>
        <a:p>
          <a:endParaRPr lang="es-ES" sz="800"/>
        </a:p>
      </dgm:t>
    </dgm:pt>
    <dgm:pt modelId="{CEF90541-6461-AE47-BA10-D65E1AEC82A4}">
      <dgm:prSet phldrT="[Texto]" custT="1"/>
      <dgm:spPr/>
      <dgm:t>
        <a:bodyPr/>
        <a:lstStyle/>
        <a:p>
          <a:r>
            <a:rPr lang="es-ES" sz="900" b="1" dirty="0" smtClean="0">
              <a:solidFill>
                <a:schemeClr val="tx1"/>
              </a:solidFill>
            </a:rPr>
            <a:t>Reducción de inequidades</a:t>
          </a:r>
          <a:endParaRPr lang="es-ES" sz="900" b="1" dirty="0">
            <a:solidFill>
              <a:schemeClr val="tx1"/>
            </a:solidFill>
          </a:endParaRPr>
        </a:p>
      </dgm:t>
    </dgm:pt>
    <dgm:pt modelId="{9FAB07EC-9CD9-4247-B413-5F0D4DFBF0EC}" type="parTrans" cxnId="{24435048-34ED-2946-A8E4-866E1FE30FDA}">
      <dgm:prSet/>
      <dgm:spPr/>
      <dgm:t>
        <a:bodyPr/>
        <a:lstStyle/>
        <a:p>
          <a:endParaRPr lang="es-ES" sz="2400"/>
        </a:p>
      </dgm:t>
    </dgm:pt>
    <dgm:pt modelId="{AA2149C4-B085-F043-81BA-97F6F698B39F}" type="sibTrans" cxnId="{24435048-34ED-2946-A8E4-866E1FE30FDA}">
      <dgm:prSet custT="1"/>
      <dgm:spPr/>
      <dgm:t>
        <a:bodyPr/>
        <a:lstStyle/>
        <a:p>
          <a:endParaRPr lang="es-ES" sz="800"/>
        </a:p>
      </dgm:t>
    </dgm:pt>
    <dgm:pt modelId="{C751941A-88D1-B44C-842D-C14F759CBBBA}">
      <dgm:prSet phldrT="[Texto]" custT="1"/>
      <dgm:spPr/>
      <dgm:t>
        <a:bodyPr/>
        <a:lstStyle/>
        <a:p>
          <a:r>
            <a:rPr lang="es-ES" sz="800" b="1" dirty="0" smtClean="0">
              <a:solidFill>
                <a:schemeClr val="tx1"/>
              </a:solidFill>
            </a:rPr>
            <a:t>Ciudades y comunidades sostenibles</a:t>
          </a:r>
          <a:endParaRPr lang="es-ES" sz="800" b="1" dirty="0">
            <a:solidFill>
              <a:schemeClr val="tx1"/>
            </a:solidFill>
          </a:endParaRPr>
        </a:p>
      </dgm:t>
    </dgm:pt>
    <dgm:pt modelId="{4B4B2243-F387-1043-8670-9FFF72FD41A1}" type="parTrans" cxnId="{204F27CB-A168-0D45-A46D-D84FDA0F29DE}">
      <dgm:prSet/>
      <dgm:spPr/>
      <dgm:t>
        <a:bodyPr/>
        <a:lstStyle/>
        <a:p>
          <a:endParaRPr lang="es-ES" sz="2400"/>
        </a:p>
      </dgm:t>
    </dgm:pt>
    <dgm:pt modelId="{EA448FD6-2946-1541-BFC0-46BB39DC8791}" type="sibTrans" cxnId="{204F27CB-A168-0D45-A46D-D84FDA0F29DE}">
      <dgm:prSet custT="1"/>
      <dgm:spPr/>
      <dgm:t>
        <a:bodyPr/>
        <a:lstStyle/>
        <a:p>
          <a:endParaRPr lang="es-ES" sz="800"/>
        </a:p>
      </dgm:t>
    </dgm:pt>
    <dgm:pt modelId="{99359E53-3113-AC41-8827-1B2329EC354C}">
      <dgm:prSet phldrT="[Texto]" custT="1"/>
      <dgm:spPr/>
      <dgm:t>
        <a:bodyPr/>
        <a:lstStyle/>
        <a:p>
          <a:r>
            <a:rPr lang="es-ES" sz="900" b="1" dirty="0" smtClean="0">
              <a:solidFill>
                <a:schemeClr val="tx1"/>
              </a:solidFill>
            </a:rPr>
            <a:t>Consumo y producción responsable</a:t>
          </a:r>
          <a:endParaRPr lang="es-ES" sz="900" b="1" dirty="0">
            <a:solidFill>
              <a:schemeClr val="tx1"/>
            </a:solidFill>
          </a:endParaRPr>
        </a:p>
      </dgm:t>
    </dgm:pt>
    <dgm:pt modelId="{C0DEFA96-1A82-C54F-8633-B023EAB5B336}" type="parTrans" cxnId="{3379D5D7-6416-8841-B2F4-A4E223F69D9E}">
      <dgm:prSet/>
      <dgm:spPr/>
      <dgm:t>
        <a:bodyPr/>
        <a:lstStyle/>
        <a:p>
          <a:endParaRPr lang="es-ES" sz="2400"/>
        </a:p>
      </dgm:t>
    </dgm:pt>
    <dgm:pt modelId="{648AF7E0-3691-AD4C-A8A3-A655197BDF4B}" type="sibTrans" cxnId="{3379D5D7-6416-8841-B2F4-A4E223F69D9E}">
      <dgm:prSet custT="1"/>
      <dgm:spPr/>
      <dgm:t>
        <a:bodyPr/>
        <a:lstStyle/>
        <a:p>
          <a:endParaRPr lang="es-ES" sz="800"/>
        </a:p>
      </dgm:t>
    </dgm:pt>
    <dgm:pt modelId="{4973D81F-7EB2-6645-90AF-057EE6899F54}" type="pres">
      <dgm:prSet presAssocID="{9EC6EE5B-0BA6-0B45-95E2-EA545E9CBEC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57E4964-CEE4-274D-9EEB-62D801F17074}" type="pres">
      <dgm:prSet presAssocID="{64B2053A-F827-474E-8367-0DBE3275E207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D46B14-6AE0-1F4B-ADC8-C272CF472DFC}" type="pres">
      <dgm:prSet presAssocID="{03F67C0D-1C8C-BE44-8AE6-BEF678B2949E}" presName="sibTrans" presStyleLbl="sibTrans2D1" presStyleIdx="0" presStyleCnt="9"/>
      <dgm:spPr/>
      <dgm:t>
        <a:bodyPr/>
        <a:lstStyle/>
        <a:p>
          <a:endParaRPr lang="es-ES"/>
        </a:p>
      </dgm:t>
    </dgm:pt>
    <dgm:pt modelId="{FCABD65C-5FA4-1949-8F85-F99A113C5DB4}" type="pres">
      <dgm:prSet presAssocID="{03F67C0D-1C8C-BE44-8AE6-BEF678B2949E}" presName="connectorText" presStyleLbl="sibTrans2D1" presStyleIdx="0" presStyleCnt="9"/>
      <dgm:spPr/>
      <dgm:t>
        <a:bodyPr/>
        <a:lstStyle/>
        <a:p>
          <a:endParaRPr lang="es-ES"/>
        </a:p>
      </dgm:t>
    </dgm:pt>
    <dgm:pt modelId="{F3CF9BBF-5749-1E41-948F-218773E07E75}" type="pres">
      <dgm:prSet presAssocID="{561E0DC9-2F89-0C4D-A24F-E09E4CB36D65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052B60-EB92-924A-9589-08B0A6C71297}" type="pres">
      <dgm:prSet presAssocID="{BA2514B7-2733-5945-997A-0DD1D43089B5}" presName="sibTrans" presStyleLbl="sibTrans2D1" presStyleIdx="1" presStyleCnt="9"/>
      <dgm:spPr/>
      <dgm:t>
        <a:bodyPr/>
        <a:lstStyle/>
        <a:p>
          <a:endParaRPr lang="es-ES"/>
        </a:p>
      </dgm:t>
    </dgm:pt>
    <dgm:pt modelId="{856D0F42-4039-F242-8F81-F266FB573DBC}" type="pres">
      <dgm:prSet presAssocID="{BA2514B7-2733-5945-997A-0DD1D43089B5}" presName="connectorText" presStyleLbl="sibTrans2D1" presStyleIdx="1" presStyleCnt="9"/>
      <dgm:spPr/>
      <dgm:t>
        <a:bodyPr/>
        <a:lstStyle/>
        <a:p>
          <a:endParaRPr lang="es-ES"/>
        </a:p>
      </dgm:t>
    </dgm:pt>
    <dgm:pt modelId="{CBD4CD07-0CDD-B348-A8EB-7A286FC1E2A6}" type="pres">
      <dgm:prSet presAssocID="{AC929F15-F65B-C648-B525-05C192BE9815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6581C7-E4DD-D34B-84B6-A2AD7D68B3BF}" type="pres">
      <dgm:prSet presAssocID="{0A1378A5-6519-054F-8334-27A13D304F1D}" presName="sibTrans" presStyleLbl="sibTrans2D1" presStyleIdx="2" presStyleCnt="9"/>
      <dgm:spPr/>
      <dgm:t>
        <a:bodyPr/>
        <a:lstStyle/>
        <a:p>
          <a:endParaRPr lang="es-ES"/>
        </a:p>
      </dgm:t>
    </dgm:pt>
    <dgm:pt modelId="{6C0B5A6C-D804-474E-BA8A-73FC1B616A21}" type="pres">
      <dgm:prSet presAssocID="{0A1378A5-6519-054F-8334-27A13D304F1D}" presName="connectorText" presStyleLbl="sibTrans2D1" presStyleIdx="2" presStyleCnt="9"/>
      <dgm:spPr/>
      <dgm:t>
        <a:bodyPr/>
        <a:lstStyle/>
        <a:p>
          <a:endParaRPr lang="es-ES"/>
        </a:p>
      </dgm:t>
    </dgm:pt>
    <dgm:pt modelId="{32E9F6FA-13C0-6A49-8134-0DB578388E0D}" type="pres">
      <dgm:prSet presAssocID="{FEE715E3-7BB8-AE45-AA4C-620B42EA23C4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18A199-53C6-C540-AB13-A2031FDDA48C}" type="pres">
      <dgm:prSet presAssocID="{D499B27B-171C-E14F-A398-28FD05CC4434}" presName="sibTrans" presStyleLbl="sibTrans2D1" presStyleIdx="3" presStyleCnt="9"/>
      <dgm:spPr/>
      <dgm:t>
        <a:bodyPr/>
        <a:lstStyle/>
        <a:p>
          <a:endParaRPr lang="es-ES"/>
        </a:p>
      </dgm:t>
    </dgm:pt>
    <dgm:pt modelId="{BAD05839-6B24-B14E-BEB3-F051F85E4E9E}" type="pres">
      <dgm:prSet presAssocID="{D499B27B-171C-E14F-A398-28FD05CC4434}" presName="connectorText" presStyleLbl="sibTrans2D1" presStyleIdx="3" presStyleCnt="9"/>
      <dgm:spPr/>
      <dgm:t>
        <a:bodyPr/>
        <a:lstStyle/>
        <a:p>
          <a:endParaRPr lang="es-ES"/>
        </a:p>
      </dgm:t>
    </dgm:pt>
    <dgm:pt modelId="{B28CD04B-30F4-0045-9947-FCE2356A6FAC}" type="pres">
      <dgm:prSet presAssocID="{4BD5AE95-3B5A-5141-9370-FB558C313E9D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BDFFC2-E80C-4340-9FD9-1A3035DB5461}" type="pres">
      <dgm:prSet presAssocID="{8AC4D48E-8D99-164C-9E9A-CC0BF243EA38}" presName="sibTrans" presStyleLbl="sibTrans2D1" presStyleIdx="4" presStyleCnt="9"/>
      <dgm:spPr/>
      <dgm:t>
        <a:bodyPr/>
        <a:lstStyle/>
        <a:p>
          <a:endParaRPr lang="es-ES"/>
        </a:p>
      </dgm:t>
    </dgm:pt>
    <dgm:pt modelId="{16685653-EB32-414A-A680-B18599B55073}" type="pres">
      <dgm:prSet presAssocID="{8AC4D48E-8D99-164C-9E9A-CC0BF243EA38}" presName="connectorText" presStyleLbl="sibTrans2D1" presStyleIdx="4" presStyleCnt="9"/>
      <dgm:spPr/>
      <dgm:t>
        <a:bodyPr/>
        <a:lstStyle/>
        <a:p>
          <a:endParaRPr lang="es-ES"/>
        </a:p>
      </dgm:t>
    </dgm:pt>
    <dgm:pt modelId="{D793CFB0-0804-1A4B-86A2-3A2C4CE7E6DC}" type="pres">
      <dgm:prSet presAssocID="{CFEE9155-EC7E-C444-B470-441382408A61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88E501-ED02-784C-B15E-09C4A4A1EA59}" type="pres">
      <dgm:prSet presAssocID="{2448DD85-6D26-5941-999C-362AF3D153C9}" presName="sibTrans" presStyleLbl="sibTrans2D1" presStyleIdx="5" presStyleCnt="9"/>
      <dgm:spPr/>
      <dgm:t>
        <a:bodyPr/>
        <a:lstStyle/>
        <a:p>
          <a:endParaRPr lang="es-ES"/>
        </a:p>
      </dgm:t>
    </dgm:pt>
    <dgm:pt modelId="{A1581622-285A-AF48-B21E-7D1CD848F5BA}" type="pres">
      <dgm:prSet presAssocID="{2448DD85-6D26-5941-999C-362AF3D153C9}" presName="connectorText" presStyleLbl="sibTrans2D1" presStyleIdx="5" presStyleCnt="9"/>
      <dgm:spPr/>
      <dgm:t>
        <a:bodyPr/>
        <a:lstStyle/>
        <a:p>
          <a:endParaRPr lang="es-ES"/>
        </a:p>
      </dgm:t>
    </dgm:pt>
    <dgm:pt modelId="{BA64C823-ECF9-3F4D-88C8-9793AEDBAA47}" type="pres">
      <dgm:prSet presAssocID="{CEF90541-6461-AE47-BA10-D65E1AEC82A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E858D1-CF5C-8D4A-A224-EE3B374206E6}" type="pres">
      <dgm:prSet presAssocID="{AA2149C4-B085-F043-81BA-97F6F698B39F}" presName="sibTrans" presStyleLbl="sibTrans2D1" presStyleIdx="6" presStyleCnt="9"/>
      <dgm:spPr/>
      <dgm:t>
        <a:bodyPr/>
        <a:lstStyle/>
        <a:p>
          <a:endParaRPr lang="es-ES"/>
        </a:p>
      </dgm:t>
    </dgm:pt>
    <dgm:pt modelId="{8571D984-F565-0A4C-9C1D-513B233DBB51}" type="pres">
      <dgm:prSet presAssocID="{AA2149C4-B085-F043-81BA-97F6F698B39F}" presName="connectorText" presStyleLbl="sibTrans2D1" presStyleIdx="6" presStyleCnt="9"/>
      <dgm:spPr/>
      <dgm:t>
        <a:bodyPr/>
        <a:lstStyle/>
        <a:p>
          <a:endParaRPr lang="es-ES"/>
        </a:p>
      </dgm:t>
    </dgm:pt>
    <dgm:pt modelId="{6D59A322-63DE-0843-9518-9B0B2EB77940}" type="pres">
      <dgm:prSet presAssocID="{C751941A-88D1-B44C-842D-C14F759CBBBA}" presName="node" presStyleLbl="node1" presStyleIdx="7" presStyleCnt="9" custRadScaleRad="96108" custRadScaleInc="20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7CAA07-C12E-0440-B53E-64BE2CD13BFD}" type="pres">
      <dgm:prSet presAssocID="{EA448FD6-2946-1541-BFC0-46BB39DC8791}" presName="sibTrans" presStyleLbl="sibTrans2D1" presStyleIdx="7" presStyleCnt="9"/>
      <dgm:spPr/>
      <dgm:t>
        <a:bodyPr/>
        <a:lstStyle/>
        <a:p>
          <a:endParaRPr lang="es-ES"/>
        </a:p>
      </dgm:t>
    </dgm:pt>
    <dgm:pt modelId="{8A264FC1-A2E9-AC43-B2AE-696675C02B5C}" type="pres">
      <dgm:prSet presAssocID="{EA448FD6-2946-1541-BFC0-46BB39DC8791}" presName="connectorText" presStyleLbl="sibTrans2D1" presStyleIdx="7" presStyleCnt="9"/>
      <dgm:spPr/>
      <dgm:t>
        <a:bodyPr/>
        <a:lstStyle/>
        <a:p>
          <a:endParaRPr lang="es-ES"/>
        </a:p>
      </dgm:t>
    </dgm:pt>
    <dgm:pt modelId="{4C1CFE48-A885-B045-9927-69620FD6130C}" type="pres">
      <dgm:prSet presAssocID="{99359E53-3113-AC41-8827-1B2329EC354C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CA267E-C0AB-F748-AF07-7B74D16ECD11}" type="pres">
      <dgm:prSet presAssocID="{648AF7E0-3691-AD4C-A8A3-A655197BDF4B}" presName="sibTrans" presStyleLbl="sibTrans2D1" presStyleIdx="8" presStyleCnt="9"/>
      <dgm:spPr/>
      <dgm:t>
        <a:bodyPr/>
        <a:lstStyle/>
        <a:p>
          <a:endParaRPr lang="es-ES"/>
        </a:p>
      </dgm:t>
    </dgm:pt>
    <dgm:pt modelId="{320DC417-DB07-934F-87F2-100ECDDA38F6}" type="pres">
      <dgm:prSet presAssocID="{648AF7E0-3691-AD4C-A8A3-A655197BDF4B}" presName="connectorText" presStyleLbl="sibTrans2D1" presStyleIdx="8" presStyleCnt="9"/>
      <dgm:spPr/>
      <dgm:t>
        <a:bodyPr/>
        <a:lstStyle/>
        <a:p>
          <a:endParaRPr lang="es-ES"/>
        </a:p>
      </dgm:t>
    </dgm:pt>
  </dgm:ptLst>
  <dgm:cxnLst>
    <dgm:cxn modelId="{417626CE-6C9B-2348-A0E4-1BF4BBC3D963}" type="presOf" srcId="{2448DD85-6D26-5941-999C-362AF3D153C9}" destId="{A1581622-285A-AF48-B21E-7D1CD848F5BA}" srcOrd="1" destOrd="0" presId="urn:microsoft.com/office/officeart/2005/8/layout/cycle2"/>
    <dgm:cxn modelId="{6EA44873-D3C1-D64E-8F65-4AA103B691DA}" type="presOf" srcId="{AA2149C4-B085-F043-81BA-97F6F698B39F}" destId="{8571D984-F565-0A4C-9C1D-513B233DBB51}" srcOrd="1" destOrd="0" presId="urn:microsoft.com/office/officeart/2005/8/layout/cycle2"/>
    <dgm:cxn modelId="{26BA4BC2-329B-6F4C-9A91-6A8F89CDB191}" srcId="{9EC6EE5B-0BA6-0B45-95E2-EA545E9CBECF}" destId="{64B2053A-F827-474E-8367-0DBE3275E207}" srcOrd="0" destOrd="0" parTransId="{B4C88491-B319-7B45-A05A-8D8D5BBCC037}" sibTransId="{03F67C0D-1C8C-BE44-8AE6-BEF678B2949E}"/>
    <dgm:cxn modelId="{DB88DC9F-998B-4E41-843D-C05C22A38EA6}" type="presOf" srcId="{8AC4D48E-8D99-164C-9E9A-CC0BF243EA38}" destId="{D4BDFFC2-E80C-4340-9FD9-1A3035DB5461}" srcOrd="0" destOrd="0" presId="urn:microsoft.com/office/officeart/2005/8/layout/cycle2"/>
    <dgm:cxn modelId="{E4C7A3C4-2A0D-6C47-8A89-C25BDC6FA938}" srcId="{9EC6EE5B-0BA6-0B45-95E2-EA545E9CBECF}" destId="{FEE715E3-7BB8-AE45-AA4C-620B42EA23C4}" srcOrd="3" destOrd="0" parTransId="{DC8830F2-5909-164C-A382-DF5D49A32379}" sibTransId="{D499B27B-171C-E14F-A398-28FD05CC4434}"/>
    <dgm:cxn modelId="{520680F1-96C2-EF4B-8261-505B2D88247A}" type="presOf" srcId="{D499B27B-171C-E14F-A398-28FD05CC4434}" destId="{BE18A199-53C6-C540-AB13-A2031FDDA48C}" srcOrd="0" destOrd="0" presId="urn:microsoft.com/office/officeart/2005/8/layout/cycle2"/>
    <dgm:cxn modelId="{C87504F6-07C8-F24A-9C6A-ADD18B9992F1}" type="presOf" srcId="{561E0DC9-2F89-0C4D-A24F-E09E4CB36D65}" destId="{F3CF9BBF-5749-1E41-948F-218773E07E75}" srcOrd="0" destOrd="0" presId="urn:microsoft.com/office/officeart/2005/8/layout/cycle2"/>
    <dgm:cxn modelId="{9179CDFE-A9D6-364E-A5E4-79B78231B142}" type="presOf" srcId="{2448DD85-6D26-5941-999C-362AF3D153C9}" destId="{7188E501-ED02-784C-B15E-09C4A4A1EA59}" srcOrd="0" destOrd="0" presId="urn:microsoft.com/office/officeart/2005/8/layout/cycle2"/>
    <dgm:cxn modelId="{EC4A69C6-BA7F-B84C-A4B0-F793FBBD7927}" type="presOf" srcId="{BA2514B7-2733-5945-997A-0DD1D43089B5}" destId="{856D0F42-4039-F242-8F81-F266FB573DBC}" srcOrd="1" destOrd="0" presId="urn:microsoft.com/office/officeart/2005/8/layout/cycle2"/>
    <dgm:cxn modelId="{2CE220AD-FEFA-5740-9A16-2D2B02EE1433}" type="presOf" srcId="{BA2514B7-2733-5945-997A-0DD1D43089B5}" destId="{82052B60-EB92-924A-9589-08B0A6C71297}" srcOrd="0" destOrd="0" presId="urn:microsoft.com/office/officeart/2005/8/layout/cycle2"/>
    <dgm:cxn modelId="{28948EAA-29CB-714A-B6C2-654F5C8BBA22}" type="presOf" srcId="{AA2149C4-B085-F043-81BA-97F6F698B39F}" destId="{A4E858D1-CF5C-8D4A-A224-EE3B374206E6}" srcOrd="0" destOrd="0" presId="urn:microsoft.com/office/officeart/2005/8/layout/cycle2"/>
    <dgm:cxn modelId="{3E4755E4-F8A8-4141-8E32-30BD67F6C615}" type="presOf" srcId="{CFEE9155-EC7E-C444-B470-441382408A61}" destId="{D793CFB0-0804-1A4B-86A2-3A2C4CE7E6DC}" srcOrd="0" destOrd="0" presId="urn:microsoft.com/office/officeart/2005/8/layout/cycle2"/>
    <dgm:cxn modelId="{C221A9DF-1263-2D4F-A8DD-777A8114857F}" type="presOf" srcId="{03F67C0D-1C8C-BE44-8AE6-BEF678B2949E}" destId="{FCABD65C-5FA4-1949-8F85-F99A113C5DB4}" srcOrd="1" destOrd="0" presId="urn:microsoft.com/office/officeart/2005/8/layout/cycle2"/>
    <dgm:cxn modelId="{74FF22E7-9F54-5C44-ACE2-E13CC1411497}" srcId="{9EC6EE5B-0BA6-0B45-95E2-EA545E9CBECF}" destId="{AC929F15-F65B-C648-B525-05C192BE9815}" srcOrd="2" destOrd="0" parTransId="{DBF441E4-441D-F840-800E-1CB4524BA408}" sibTransId="{0A1378A5-6519-054F-8334-27A13D304F1D}"/>
    <dgm:cxn modelId="{2C60B41B-8C82-E64F-BA6C-60FDAF505312}" type="presOf" srcId="{0A1378A5-6519-054F-8334-27A13D304F1D}" destId="{E56581C7-E4DD-D34B-84B6-A2AD7D68B3BF}" srcOrd="0" destOrd="0" presId="urn:microsoft.com/office/officeart/2005/8/layout/cycle2"/>
    <dgm:cxn modelId="{EF7053E1-AD37-DF4B-B10D-7CCF9B6DAF21}" type="presOf" srcId="{03F67C0D-1C8C-BE44-8AE6-BEF678B2949E}" destId="{2BD46B14-6AE0-1F4B-ADC8-C272CF472DFC}" srcOrd="0" destOrd="0" presId="urn:microsoft.com/office/officeart/2005/8/layout/cycle2"/>
    <dgm:cxn modelId="{28925B6A-56C7-3A45-930A-3E0A550ADC7F}" type="presOf" srcId="{0A1378A5-6519-054F-8334-27A13D304F1D}" destId="{6C0B5A6C-D804-474E-BA8A-73FC1B616A21}" srcOrd="1" destOrd="0" presId="urn:microsoft.com/office/officeart/2005/8/layout/cycle2"/>
    <dgm:cxn modelId="{7381A2D4-860D-A84E-B7F1-59482878E95C}" type="presOf" srcId="{D499B27B-171C-E14F-A398-28FD05CC4434}" destId="{BAD05839-6B24-B14E-BEB3-F051F85E4E9E}" srcOrd="1" destOrd="0" presId="urn:microsoft.com/office/officeart/2005/8/layout/cycle2"/>
    <dgm:cxn modelId="{33C6D142-CAB3-6947-8577-23419F797B03}" type="presOf" srcId="{AC929F15-F65B-C648-B525-05C192BE9815}" destId="{CBD4CD07-0CDD-B348-A8EB-7A286FC1E2A6}" srcOrd="0" destOrd="0" presId="urn:microsoft.com/office/officeart/2005/8/layout/cycle2"/>
    <dgm:cxn modelId="{E87242E7-CAE8-AC44-9651-1D47B88697D9}" srcId="{9EC6EE5B-0BA6-0B45-95E2-EA545E9CBECF}" destId="{561E0DC9-2F89-0C4D-A24F-E09E4CB36D65}" srcOrd="1" destOrd="0" parTransId="{7FEB7210-A753-AB4C-BCA0-300989742C09}" sibTransId="{BA2514B7-2733-5945-997A-0DD1D43089B5}"/>
    <dgm:cxn modelId="{D1294DB2-6BBD-B946-BF44-08D263B50AF7}" type="presOf" srcId="{99359E53-3113-AC41-8827-1B2329EC354C}" destId="{4C1CFE48-A885-B045-9927-69620FD6130C}" srcOrd="0" destOrd="0" presId="urn:microsoft.com/office/officeart/2005/8/layout/cycle2"/>
    <dgm:cxn modelId="{0A74228B-5DDF-7B4B-8649-02F33F9B8742}" type="presOf" srcId="{EA448FD6-2946-1541-BFC0-46BB39DC8791}" destId="{8A264FC1-A2E9-AC43-B2AE-696675C02B5C}" srcOrd="1" destOrd="0" presId="urn:microsoft.com/office/officeart/2005/8/layout/cycle2"/>
    <dgm:cxn modelId="{9F7FEA76-9249-C84E-BE60-1F4D4C9FA1F3}" type="presOf" srcId="{EA448FD6-2946-1541-BFC0-46BB39DC8791}" destId="{867CAA07-C12E-0440-B53E-64BE2CD13BFD}" srcOrd="0" destOrd="0" presId="urn:microsoft.com/office/officeart/2005/8/layout/cycle2"/>
    <dgm:cxn modelId="{499B7F6D-3F1D-DC4E-AABE-DC4DE5BCB69A}" type="presOf" srcId="{4BD5AE95-3B5A-5141-9370-FB558C313E9D}" destId="{B28CD04B-30F4-0045-9947-FCE2356A6FAC}" srcOrd="0" destOrd="0" presId="urn:microsoft.com/office/officeart/2005/8/layout/cycle2"/>
    <dgm:cxn modelId="{497E21C3-C7F7-6C41-AC41-CC846334AC0B}" srcId="{9EC6EE5B-0BA6-0B45-95E2-EA545E9CBECF}" destId="{CFEE9155-EC7E-C444-B470-441382408A61}" srcOrd="5" destOrd="0" parTransId="{841B6F78-EF3B-0947-BD74-78DEBD72164A}" sibTransId="{2448DD85-6D26-5941-999C-362AF3D153C9}"/>
    <dgm:cxn modelId="{24435048-34ED-2946-A8E4-866E1FE30FDA}" srcId="{9EC6EE5B-0BA6-0B45-95E2-EA545E9CBECF}" destId="{CEF90541-6461-AE47-BA10-D65E1AEC82A4}" srcOrd="6" destOrd="0" parTransId="{9FAB07EC-9CD9-4247-B413-5F0D4DFBF0EC}" sibTransId="{AA2149C4-B085-F043-81BA-97F6F698B39F}"/>
    <dgm:cxn modelId="{18EF35CF-B3B0-4249-A1E8-C00F45F971E4}" type="presOf" srcId="{CEF90541-6461-AE47-BA10-D65E1AEC82A4}" destId="{BA64C823-ECF9-3F4D-88C8-9793AEDBAA47}" srcOrd="0" destOrd="0" presId="urn:microsoft.com/office/officeart/2005/8/layout/cycle2"/>
    <dgm:cxn modelId="{3BC26436-459F-2744-B157-A1AB7CE71F02}" type="presOf" srcId="{64B2053A-F827-474E-8367-0DBE3275E207}" destId="{157E4964-CEE4-274D-9EEB-62D801F17074}" srcOrd="0" destOrd="0" presId="urn:microsoft.com/office/officeart/2005/8/layout/cycle2"/>
    <dgm:cxn modelId="{3379D5D7-6416-8841-B2F4-A4E223F69D9E}" srcId="{9EC6EE5B-0BA6-0B45-95E2-EA545E9CBECF}" destId="{99359E53-3113-AC41-8827-1B2329EC354C}" srcOrd="8" destOrd="0" parTransId="{C0DEFA96-1A82-C54F-8633-B023EAB5B336}" sibTransId="{648AF7E0-3691-AD4C-A8A3-A655197BDF4B}"/>
    <dgm:cxn modelId="{ABE0262F-EBEB-D14C-BECA-D7888309C6D6}" type="presOf" srcId="{648AF7E0-3691-AD4C-A8A3-A655197BDF4B}" destId="{9ECA267E-C0AB-F748-AF07-7B74D16ECD11}" srcOrd="0" destOrd="0" presId="urn:microsoft.com/office/officeart/2005/8/layout/cycle2"/>
    <dgm:cxn modelId="{752C013C-5D66-934E-A52D-050856321975}" type="presOf" srcId="{648AF7E0-3691-AD4C-A8A3-A655197BDF4B}" destId="{320DC417-DB07-934F-87F2-100ECDDA38F6}" srcOrd="1" destOrd="0" presId="urn:microsoft.com/office/officeart/2005/8/layout/cycle2"/>
    <dgm:cxn modelId="{1D9FC6B8-D53D-4C48-8889-B2C706C7BA80}" type="presOf" srcId="{C751941A-88D1-B44C-842D-C14F759CBBBA}" destId="{6D59A322-63DE-0843-9518-9B0B2EB77940}" srcOrd="0" destOrd="0" presId="urn:microsoft.com/office/officeart/2005/8/layout/cycle2"/>
    <dgm:cxn modelId="{C3E3B871-40A2-FD4E-9C47-EC2D4081B43C}" type="presOf" srcId="{8AC4D48E-8D99-164C-9E9A-CC0BF243EA38}" destId="{16685653-EB32-414A-A680-B18599B55073}" srcOrd="1" destOrd="0" presId="urn:microsoft.com/office/officeart/2005/8/layout/cycle2"/>
    <dgm:cxn modelId="{51BCD847-1A11-4448-BC38-3E54521B65DF}" type="presOf" srcId="{FEE715E3-7BB8-AE45-AA4C-620B42EA23C4}" destId="{32E9F6FA-13C0-6A49-8134-0DB578388E0D}" srcOrd="0" destOrd="0" presId="urn:microsoft.com/office/officeart/2005/8/layout/cycle2"/>
    <dgm:cxn modelId="{43FAF677-E654-7944-9262-3F15BE3DD9A5}" type="presOf" srcId="{9EC6EE5B-0BA6-0B45-95E2-EA545E9CBECF}" destId="{4973D81F-7EB2-6645-90AF-057EE6899F54}" srcOrd="0" destOrd="0" presId="urn:microsoft.com/office/officeart/2005/8/layout/cycle2"/>
    <dgm:cxn modelId="{BA114C5A-D36E-9146-A7C4-3606ED65D936}" srcId="{9EC6EE5B-0BA6-0B45-95E2-EA545E9CBECF}" destId="{4BD5AE95-3B5A-5141-9370-FB558C313E9D}" srcOrd="4" destOrd="0" parTransId="{150A278F-5BEC-E845-AA4D-CE0CF9FD488E}" sibTransId="{8AC4D48E-8D99-164C-9E9A-CC0BF243EA38}"/>
    <dgm:cxn modelId="{204F27CB-A168-0D45-A46D-D84FDA0F29DE}" srcId="{9EC6EE5B-0BA6-0B45-95E2-EA545E9CBECF}" destId="{C751941A-88D1-B44C-842D-C14F759CBBBA}" srcOrd="7" destOrd="0" parTransId="{4B4B2243-F387-1043-8670-9FFF72FD41A1}" sibTransId="{EA448FD6-2946-1541-BFC0-46BB39DC8791}"/>
    <dgm:cxn modelId="{AA641290-8D6C-014B-81C0-D603E76C6EB1}" type="presParOf" srcId="{4973D81F-7EB2-6645-90AF-057EE6899F54}" destId="{157E4964-CEE4-274D-9EEB-62D801F17074}" srcOrd="0" destOrd="0" presId="urn:microsoft.com/office/officeart/2005/8/layout/cycle2"/>
    <dgm:cxn modelId="{3E1337D5-6128-C84A-A97D-75819352F5F4}" type="presParOf" srcId="{4973D81F-7EB2-6645-90AF-057EE6899F54}" destId="{2BD46B14-6AE0-1F4B-ADC8-C272CF472DFC}" srcOrd="1" destOrd="0" presId="urn:microsoft.com/office/officeart/2005/8/layout/cycle2"/>
    <dgm:cxn modelId="{B33D1F26-7F4E-2249-9590-EC8BB5FADA40}" type="presParOf" srcId="{2BD46B14-6AE0-1F4B-ADC8-C272CF472DFC}" destId="{FCABD65C-5FA4-1949-8F85-F99A113C5DB4}" srcOrd="0" destOrd="0" presId="urn:microsoft.com/office/officeart/2005/8/layout/cycle2"/>
    <dgm:cxn modelId="{4C2A712E-0C97-8541-8EBF-9847A895D2EE}" type="presParOf" srcId="{4973D81F-7EB2-6645-90AF-057EE6899F54}" destId="{F3CF9BBF-5749-1E41-948F-218773E07E75}" srcOrd="2" destOrd="0" presId="urn:microsoft.com/office/officeart/2005/8/layout/cycle2"/>
    <dgm:cxn modelId="{11F6BA77-3354-4241-AEB7-D664708CECFB}" type="presParOf" srcId="{4973D81F-7EB2-6645-90AF-057EE6899F54}" destId="{82052B60-EB92-924A-9589-08B0A6C71297}" srcOrd="3" destOrd="0" presId="urn:microsoft.com/office/officeart/2005/8/layout/cycle2"/>
    <dgm:cxn modelId="{398E3236-F370-9B4C-8076-BEFCEA91302D}" type="presParOf" srcId="{82052B60-EB92-924A-9589-08B0A6C71297}" destId="{856D0F42-4039-F242-8F81-F266FB573DBC}" srcOrd="0" destOrd="0" presId="urn:microsoft.com/office/officeart/2005/8/layout/cycle2"/>
    <dgm:cxn modelId="{1977AF9F-B783-154F-9E7F-F07C3C570AD6}" type="presParOf" srcId="{4973D81F-7EB2-6645-90AF-057EE6899F54}" destId="{CBD4CD07-0CDD-B348-A8EB-7A286FC1E2A6}" srcOrd="4" destOrd="0" presId="urn:microsoft.com/office/officeart/2005/8/layout/cycle2"/>
    <dgm:cxn modelId="{D923542B-B512-6A49-AD0F-81F4B4E36769}" type="presParOf" srcId="{4973D81F-7EB2-6645-90AF-057EE6899F54}" destId="{E56581C7-E4DD-D34B-84B6-A2AD7D68B3BF}" srcOrd="5" destOrd="0" presId="urn:microsoft.com/office/officeart/2005/8/layout/cycle2"/>
    <dgm:cxn modelId="{1F9BBAF4-AFD9-7046-AC74-DAD1A868FFFA}" type="presParOf" srcId="{E56581C7-E4DD-D34B-84B6-A2AD7D68B3BF}" destId="{6C0B5A6C-D804-474E-BA8A-73FC1B616A21}" srcOrd="0" destOrd="0" presId="urn:microsoft.com/office/officeart/2005/8/layout/cycle2"/>
    <dgm:cxn modelId="{9472F85D-4160-C646-ADC7-AB43A157BFC9}" type="presParOf" srcId="{4973D81F-7EB2-6645-90AF-057EE6899F54}" destId="{32E9F6FA-13C0-6A49-8134-0DB578388E0D}" srcOrd="6" destOrd="0" presId="urn:microsoft.com/office/officeart/2005/8/layout/cycle2"/>
    <dgm:cxn modelId="{8A3D39E2-564D-174C-B22F-E2642D35ACF0}" type="presParOf" srcId="{4973D81F-7EB2-6645-90AF-057EE6899F54}" destId="{BE18A199-53C6-C540-AB13-A2031FDDA48C}" srcOrd="7" destOrd="0" presId="urn:microsoft.com/office/officeart/2005/8/layout/cycle2"/>
    <dgm:cxn modelId="{7415F4F2-D97C-9448-965C-CD1880A8EBE5}" type="presParOf" srcId="{BE18A199-53C6-C540-AB13-A2031FDDA48C}" destId="{BAD05839-6B24-B14E-BEB3-F051F85E4E9E}" srcOrd="0" destOrd="0" presId="urn:microsoft.com/office/officeart/2005/8/layout/cycle2"/>
    <dgm:cxn modelId="{9BA80C4E-D41B-4740-A272-17A5AED95253}" type="presParOf" srcId="{4973D81F-7EB2-6645-90AF-057EE6899F54}" destId="{B28CD04B-30F4-0045-9947-FCE2356A6FAC}" srcOrd="8" destOrd="0" presId="urn:microsoft.com/office/officeart/2005/8/layout/cycle2"/>
    <dgm:cxn modelId="{99D52379-42C9-0445-9846-5F521017EFA2}" type="presParOf" srcId="{4973D81F-7EB2-6645-90AF-057EE6899F54}" destId="{D4BDFFC2-E80C-4340-9FD9-1A3035DB5461}" srcOrd="9" destOrd="0" presId="urn:microsoft.com/office/officeart/2005/8/layout/cycle2"/>
    <dgm:cxn modelId="{856ADA7C-84CD-014C-845D-029F40792F07}" type="presParOf" srcId="{D4BDFFC2-E80C-4340-9FD9-1A3035DB5461}" destId="{16685653-EB32-414A-A680-B18599B55073}" srcOrd="0" destOrd="0" presId="urn:microsoft.com/office/officeart/2005/8/layout/cycle2"/>
    <dgm:cxn modelId="{2E1910D4-DA08-A143-BE6D-06F0FDB0CB34}" type="presParOf" srcId="{4973D81F-7EB2-6645-90AF-057EE6899F54}" destId="{D793CFB0-0804-1A4B-86A2-3A2C4CE7E6DC}" srcOrd="10" destOrd="0" presId="urn:microsoft.com/office/officeart/2005/8/layout/cycle2"/>
    <dgm:cxn modelId="{0ABE2317-75EE-3541-9D71-1FB16EA4F4BE}" type="presParOf" srcId="{4973D81F-7EB2-6645-90AF-057EE6899F54}" destId="{7188E501-ED02-784C-B15E-09C4A4A1EA59}" srcOrd="11" destOrd="0" presId="urn:microsoft.com/office/officeart/2005/8/layout/cycle2"/>
    <dgm:cxn modelId="{02B645A9-9BD0-DD43-B08C-45C1DC3468D1}" type="presParOf" srcId="{7188E501-ED02-784C-B15E-09C4A4A1EA59}" destId="{A1581622-285A-AF48-B21E-7D1CD848F5BA}" srcOrd="0" destOrd="0" presId="urn:microsoft.com/office/officeart/2005/8/layout/cycle2"/>
    <dgm:cxn modelId="{49EBA0AA-BC17-5D46-92D1-73E9179955E4}" type="presParOf" srcId="{4973D81F-7EB2-6645-90AF-057EE6899F54}" destId="{BA64C823-ECF9-3F4D-88C8-9793AEDBAA47}" srcOrd="12" destOrd="0" presId="urn:microsoft.com/office/officeart/2005/8/layout/cycle2"/>
    <dgm:cxn modelId="{B78EC05A-4701-2046-AB29-520F66A45389}" type="presParOf" srcId="{4973D81F-7EB2-6645-90AF-057EE6899F54}" destId="{A4E858D1-CF5C-8D4A-A224-EE3B374206E6}" srcOrd="13" destOrd="0" presId="urn:microsoft.com/office/officeart/2005/8/layout/cycle2"/>
    <dgm:cxn modelId="{A99B752C-DE6D-2C48-BF80-186076698846}" type="presParOf" srcId="{A4E858D1-CF5C-8D4A-A224-EE3B374206E6}" destId="{8571D984-F565-0A4C-9C1D-513B233DBB51}" srcOrd="0" destOrd="0" presId="urn:microsoft.com/office/officeart/2005/8/layout/cycle2"/>
    <dgm:cxn modelId="{A9D39839-D679-9345-92B0-E694AA98E75B}" type="presParOf" srcId="{4973D81F-7EB2-6645-90AF-057EE6899F54}" destId="{6D59A322-63DE-0843-9518-9B0B2EB77940}" srcOrd="14" destOrd="0" presId="urn:microsoft.com/office/officeart/2005/8/layout/cycle2"/>
    <dgm:cxn modelId="{2BD228A9-29A2-CB45-89F8-6228AA0308D8}" type="presParOf" srcId="{4973D81F-7EB2-6645-90AF-057EE6899F54}" destId="{867CAA07-C12E-0440-B53E-64BE2CD13BFD}" srcOrd="15" destOrd="0" presId="urn:microsoft.com/office/officeart/2005/8/layout/cycle2"/>
    <dgm:cxn modelId="{4AC6F95F-1183-8944-BBF9-508BFC006C93}" type="presParOf" srcId="{867CAA07-C12E-0440-B53E-64BE2CD13BFD}" destId="{8A264FC1-A2E9-AC43-B2AE-696675C02B5C}" srcOrd="0" destOrd="0" presId="urn:microsoft.com/office/officeart/2005/8/layout/cycle2"/>
    <dgm:cxn modelId="{A028CCAA-D583-D94D-A51F-4D0976FBE1E9}" type="presParOf" srcId="{4973D81F-7EB2-6645-90AF-057EE6899F54}" destId="{4C1CFE48-A885-B045-9927-69620FD6130C}" srcOrd="16" destOrd="0" presId="urn:microsoft.com/office/officeart/2005/8/layout/cycle2"/>
    <dgm:cxn modelId="{6E1091F9-FF49-AE4B-B449-D8C4F68B9056}" type="presParOf" srcId="{4973D81F-7EB2-6645-90AF-057EE6899F54}" destId="{9ECA267E-C0AB-F748-AF07-7B74D16ECD11}" srcOrd="17" destOrd="0" presId="urn:microsoft.com/office/officeart/2005/8/layout/cycle2"/>
    <dgm:cxn modelId="{E83928C8-A437-E444-B05B-4690BA23D3E9}" type="presParOf" srcId="{9ECA267E-C0AB-F748-AF07-7B74D16ECD11}" destId="{320DC417-DB07-934F-87F2-100ECDDA38F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7E4964-CEE4-274D-9EEB-62D801F17074}">
      <dsp:nvSpPr>
        <dsp:cNvPr id="0" name=""/>
        <dsp:cNvSpPr/>
      </dsp:nvSpPr>
      <dsp:spPr>
        <a:xfrm>
          <a:off x="2800414" y="2648"/>
          <a:ext cx="874191" cy="87419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 smtClean="0">
              <a:solidFill>
                <a:schemeClr val="tx1"/>
              </a:solidFill>
            </a:rPr>
            <a:t>Disminuir pobreza</a:t>
          </a:r>
          <a:endParaRPr lang="es-ES" sz="900" b="1" kern="1200" dirty="0">
            <a:solidFill>
              <a:schemeClr val="tx1"/>
            </a:solidFill>
          </a:endParaRPr>
        </a:p>
      </dsp:txBody>
      <dsp:txXfrm>
        <a:off x="2928436" y="130670"/>
        <a:ext cx="618147" cy="618147"/>
      </dsp:txXfrm>
    </dsp:sp>
    <dsp:sp modelId="{2BD46B14-6AE0-1F4B-ADC8-C272CF472DFC}">
      <dsp:nvSpPr>
        <dsp:cNvPr id="0" name=""/>
        <dsp:cNvSpPr/>
      </dsp:nvSpPr>
      <dsp:spPr>
        <a:xfrm rot="1200000">
          <a:off x="3731692" y="514285"/>
          <a:ext cx="231854" cy="2950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3733789" y="561398"/>
        <a:ext cx="162298" cy="177023"/>
      </dsp:txXfrm>
    </dsp:sp>
    <dsp:sp modelId="{F3CF9BBF-5749-1E41-948F-218773E07E75}">
      <dsp:nvSpPr>
        <dsp:cNvPr id="0" name=""/>
        <dsp:cNvSpPr/>
      </dsp:nvSpPr>
      <dsp:spPr>
        <a:xfrm>
          <a:off x="4032964" y="451259"/>
          <a:ext cx="874191" cy="87419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 smtClean="0">
              <a:solidFill>
                <a:schemeClr val="tx1"/>
              </a:solidFill>
            </a:rPr>
            <a:t>Zero hambrunas</a:t>
          </a:r>
          <a:endParaRPr lang="es-ES" sz="900" b="1" kern="1200" dirty="0">
            <a:solidFill>
              <a:schemeClr val="tx1"/>
            </a:solidFill>
          </a:endParaRPr>
        </a:p>
      </dsp:txBody>
      <dsp:txXfrm>
        <a:off x="4160986" y="579281"/>
        <a:ext cx="618147" cy="618147"/>
      </dsp:txXfrm>
    </dsp:sp>
    <dsp:sp modelId="{82052B60-EB92-924A-9589-08B0A6C71297}">
      <dsp:nvSpPr>
        <dsp:cNvPr id="0" name=""/>
        <dsp:cNvSpPr/>
      </dsp:nvSpPr>
      <dsp:spPr>
        <a:xfrm rot="3600000">
          <a:off x="4678765" y="1303114"/>
          <a:ext cx="231854" cy="2950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4696154" y="1332003"/>
        <a:ext cx="162298" cy="177023"/>
      </dsp:txXfrm>
    </dsp:sp>
    <dsp:sp modelId="{CBD4CD07-0CDD-B348-A8EB-7A286FC1E2A6}">
      <dsp:nvSpPr>
        <dsp:cNvPr id="0" name=""/>
        <dsp:cNvSpPr/>
      </dsp:nvSpPr>
      <dsp:spPr>
        <a:xfrm>
          <a:off x="4688790" y="1587183"/>
          <a:ext cx="874191" cy="87419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 smtClean="0">
              <a:solidFill>
                <a:schemeClr val="tx1"/>
              </a:solidFill>
            </a:rPr>
            <a:t>Buena salud y bienestar</a:t>
          </a:r>
          <a:endParaRPr lang="es-ES" sz="900" b="1" kern="1200" dirty="0">
            <a:solidFill>
              <a:schemeClr val="tx1"/>
            </a:solidFill>
          </a:endParaRPr>
        </a:p>
      </dsp:txBody>
      <dsp:txXfrm>
        <a:off x="4816812" y="1715205"/>
        <a:ext cx="618147" cy="618147"/>
      </dsp:txXfrm>
    </dsp:sp>
    <dsp:sp modelId="{E56581C7-E4DD-D34B-84B6-A2AD7D68B3BF}">
      <dsp:nvSpPr>
        <dsp:cNvPr id="0" name=""/>
        <dsp:cNvSpPr/>
      </dsp:nvSpPr>
      <dsp:spPr>
        <a:xfrm rot="6000000">
          <a:off x="4897215" y="2516159"/>
          <a:ext cx="231854" cy="2950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 rot="10800000">
        <a:off x="4938032" y="2540917"/>
        <a:ext cx="162298" cy="177023"/>
      </dsp:txXfrm>
    </dsp:sp>
    <dsp:sp modelId="{32E9F6FA-13C0-6A49-8134-0DB578388E0D}">
      <dsp:nvSpPr>
        <dsp:cNvPr id="0" name=""/>
        <dsp:cNvSpPr/>
      </dsp:nvSpPr>
      <dsp:spPr>
        <a:xfrm>
          <a:off x="4461024" y="2878908"/>
          <a:ext cx="874191" cy="87419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 smtClean="0">
              <a:solidFill>
                <a:schemeClr val="tx1"/>
              </a:solidFill>
            </a:rPr>
            <a:t>Educación de calidad</a:t>
          </a:r>
          <a:endParaRPr lang="es-ES" sz="900" b="1" kern="1200" dirty="0">
            <a:solidFill>
              <a:schemeClr val="tx1"/>
            </a:solidFill>
          </a:endParaRPr>
        </a:p>
      </dsp:txBody>
      <dsp:txXfrm>
        <a:off x="4589046" y="3006930"/>
        <a:ext cx="618147" cy="618147"/>
      </dsp:txXfrm>
    </dsp:sp>
    <dsp:sp modelId="{BE18A199-53C6-C540-AB13-A2031FDDA48C}">
      <dsp:nvSpPr>
        <dsp:cNvPr id="0" name=""/>
        <dsp:cNvSpPr/>
      </dsp:nvSpPr>
      <dsp:spPr>
        <a:xfrm rot="8400000">
          <a:off x="4284828" y="3585823"/>
          <a:ext cx="231854" cy="2950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 rot="10800000">
        <a:off x="4346247" y="3622476"/>
        <a:ext cx="162298" cy="177023"/>
      </dsp:txXfrm>
    </dsp:sp>
    <dsp:sp modelId="{B28CD04B-30F4-0045-9947-FCE2356A6FAC}">
      <dsp:nvSpPr>
        <dsp:cNvPr id="0" name=""/>
        <dsp:cNvSpPr/>
      </dsp:nvSpPr>
      <dsp:spPr>
        <a:xfrm>
          <a:off x="3456241" y="3722022"/>
          <a:ext cx="874191" cy="87419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 smtClean="0">
              <a:solidFill>
                <a:schemeClr val="tx1"/>
              </a:solidFill>
            </a:rPr>
            <a:t>Igualdad de genero</a:t>
          </a:r>
          <a:endParaRPr lang="es-ES" sz="900" b="1" kern="1200" dirty="0">
            <a:solidFill>
              <a:schemeClr val="tx1"/>
            </a:solidFill>
          </a:endParaRPr>
        </a:p>
      </dsp:txBody>
      <dsp:txXfrm>
        <a:off x="3584263" y="3850044"/>
        <a:ext cx="618147" cy="618147"/>
      </dsp:txXfrm>
    </dsp:sp>
    <dsp:sp modelId="{D4BDFFC2-E80C-4340-9FD9-1A3035DB5461}">
      <dsp:nvSpPr>
        <dsp:cNvPr id="0" name=""/>
        <dsp:cNvSpPr/>
      </dsp:nvSpPr>
      <dsp:spPr>
        <a:xfrm rot="10800000">
          <a:off x="3128145" y="4011598"/>
          <a:ext cx="231854" cy="2950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 rot="10800000">
        <a:off x="3197701" y="4070606"/>
        <a:ext cx="162298" cy="177023"/>
      </dsp:txXfrm>
    </dsp:sp>
    <dsp:sp modelId="{D793CFB0-0804-1A4B-86A2-3A2C4CE7E6DC}">
      <dsp:nvSpPr>
        <dsp:cNvPr id="0" name=""/>
        <dsp:cNvSpPr/>
      </dsp:nvSpPr>
      <dsp:spPr>
        <a:xfrm>
          <a:off x="2144588" y="3722022"/>
          <a:ext cx="874191" cy="87419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 smtClean="0">
              <a:solidFill>
                <a:schemeClr val="tx1"/>
              </a:solidFill>
            </a:rPr>
            <a:t>Trabajo digno y crecimiento económico</a:t>
          </a:r>
          <a:endParaRPr lang="es-ES" sz="900" b="1" kern="1200" dirty="0">
            <a:solidFill>
              <a:schemeClr val="tx1"/>
            </a:solidFill>
          </a:endParaRPr>
        </a:p>
      </dsp:txBody>
      <dsp:txXfrm>
        <a:off x="2272610" y="3850044"/>
        <a:ext cx="618147" cy="618147"/>
      </dsp:txXfrm>
    </dsp:sp>
    <dsp:sp modelId="{7188E501-ED02-784C-B15E-09C4A4A1EA59}">
      <dsp:nvSpPr>
        <dsp:cNvPr id="0" name=""/>
        <dsp:cNvSpPr/>
      </dsp:nvSpPr>
      <dsp:spPr>
        <a:xfrm rot="13200000">
          <a:off x="1968392" y="3594259"/>
          <a:ext cx="231854" cy="2950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 rot="10800000">
        <a:off x="2029811" y="3675622"/>
        <a:ext cx="162298" cy="177023"/>
      </dsp:txXfrm>
    </dsp:sp>
    <dsp:sp modelId="{BA64C823-ECF9-3F4D-88C8-9793AEDBAA47}">
      <dsp:nvSpPr>
        <dsp:cNvPr id="0" name=""/>
        <dsp:cNvSpPr/>
      </dsp:nvSpPr>
      <dsp:spPr>
        <a:xfrm>
          <a:off x="1139805" y="2878908"/>
          <a:ext cx="874191" cy="87419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 smtClean="0">
              <a:solidFill>
                <a:schemeClr val="tx1"/>
              </a:solidFill>
            </a:rPr>
            <a:t>Reducción de inequidades</a:t>
          </a:r>
          <a:endParaRPr lang="es-ES" sz="900" b="1" kern="1200" dirty="0">
            <a:solidFill>
              <a:schemeClr val="tx1"/>
            </a:solidFill>
          </a:endParaRPr>
        </a:p>
      </dsp:txBody>
      <dsp:txXfrm>
        <a:off x="1267827" y="3006930"/>
        <a:ext cx="618147" cy="618147"/>
      </dsp:txXfrm>
    </dsp:sp>
    <dsp:sp modelId="{A4E858D1-CF5C-8D4A-A224-EE3B374206E6}">
      <dsp:nvSpPr>
        <dsp:cNvPr id="0" name=""/>
        <dsp:cNvSpPr/>
      </dsp:nvSpPr>
      <dsp:spPr>
        <a:xfrm rot="15797489">
          <a:off x="1388672" y="2528974"/>
          <a:ext cx="226012" cy="2950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 rot="10800000">
        <a:off x="1426534" y="2621652"/>
        <a:ext cx="158208" cy="177023"/>
      </dsp:txXfrm>
    </dsp:sp>
    <dsp:sp modelId="{6D59A322-63DE-0843-9518-9B0B2EB77940}">
      <dsp:nvSpPr>
        <dsp:cNvPr id="0" name=""/>
        <dsp:cNvSpPr/>
      </dsp:nvSpPr>
      <dsp:spPr>
        <a:xfrm>
          <a:off x="987867" y="1587183"/>
          <a:ext cx="874191" cy="87419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b="1" kern="1200" dirty="0" smtClean="0">
              <a:solidFill>
                <a:schemeClr val="tx1"/>
              </a:solidFill>
            </a:rPr>
            <a:t>Ciudades y comunidades sostenibles</a:t>
          </a:r>
          <a:endParaRPr lang="es-ES" sz="800" b="1" kern="1200" dirty="0">
            <a:solidFill>
              <a:schemeClr val="tx1"/>
            </a:solidFill>
          </a:endParaRPr>
        </a:p>
      </dsp:txBody>
      <dsp:txXfrm>
        <a:off x="1115889" y="1715205"/>
        <a:ext cx="618147" cy="618147"/>
      </dsp:txXfrm>
    </dsp:sp>
    <dsp:sp modelId="{867CAA07-C12E-0440-B53E-64BE2CD13BFD}">
      <dsp:nvSpPr>
        <dsp:cNvPr id="0" name=""/>
        <dsp:cNvSpPr/>
      </dsp:nvSpPr>
      <dsp:spPr>
        <a:xfrm rot="17822919">
          <a:off x="1605896" y="1314157"/>
          <a:ext cx="212656" cy="2950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1623289" y="1401574"/>
        <a:ext cx="148859" cy="177023"/>
      </dsp:txXfrm>
    </dsp:sp>
    <dsp:sp modelId="{4C1CFE48-A885-B045-9927-69620FD6130C}">
      <dsp:nvSpPr>
        <dsp:cNvPr id="0" name=""/>
        <dsp:cNvSpPr/>
      </dsp:nvSpPr>
      <dsp:spPr>
        <a:xfrm>
          <a:off x="1567865" y="451259"/>
          <a:ext cx="874191" cy="87419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 smtClean="0">
              <a:solidFill>
                <a:schemeClr val="tx1"/>
              </a:solidFill>
            </a:rPr>
            <a:t>Consumo y producción responsable</a:t>
          </a:r>
          <a:endParaRPr lang="es-ES" sz="900" b="1" kern="1200" dirty="0">
            <a:solidFill>
              <a:schemeClr val="tx1"/>
            </a:solidFill>
          </a:endParaRPr>
        </a:p>
      </dsp:txBody>
      <dsp:txXfrm>
        <a:off x="1695887" y="579281"/>
        <a:ext cx="618147" cy="618147"/>
      </dsp:txXfrm>
    </dsp:sp>
    <dsp:sp modelId="{9ECA267E-C0AB-F748-AF07-7B74D16ECD11}">
      <dsp:nvSpPr>
        <dsp:cNvPr id="0" name=""/>
        <dsp:cNvSpPr/>
      </dsp:nvSpPr>
      <dsp:spPr>
        <a:xfrm rot="20400000">
          <a:off x="2499142" y="518774"/>
          <a:ext cx="231854" cy="2950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2501239" y="589677"/>
        <a:ext cx="162298" cy="1770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758FB-8546-9541-AE4D-137DE4605BDB}" type="datetimeFigureOut">
              <a:rPr lang="en-US" smtClean="0"/>
              <a:t>18/04/18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D53B2-4F96-964E-8E56-592930B05DA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2054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3ABA1-E95E-DD40-9F58-216CF37CD207}" type="datetimeFigureOut">
              <a:rPr lang="en-US" smtClean="0"/>
              <a:t>18/04/18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8BD64-0E90-D14D-A095-314C8BA5AE5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0428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Caja mas pequeña en imagen para chile pero aun </a:t>
            </a:r>
            <a:r>
              <a:rPr lang="es-ES" dirty="0" err="1" smtClean="0"/>
              <a:t>asi</a:t>
            </a:r>
            <a:r>
              <a:rPr lang="es-ES" dirty="0" smtClean="0"/>
              <a:t> los logotipos se distinguen de lejos.</a:t>
            </a:r>
          </a:p>
          <a:p>
            <a:r>
              <a:rPr lang="es-ES" dirty="0" smtClean="0"/>
              <a:t>Caja Mexicana, los logotipos</a:t>
            </a:r>
            <a:r>
              <a:rPr lang="es-ES" baseline="0" dirty="0" smtClean="0"/>
              <a:t> no se distinguen, la información requiere habilidades </a:t>
            </a:r>
            <a:r>
              <a:rPr lang="es-ES" baseline="0" dirty="0" err="1" smtClean="0"/>
              <a:t>matematicas</a:t>
            </a:r>
            <a:endParaRPr lang="es-ES" baseline="0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BD64-0E90-D14D-A095-314C8BA5AE5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048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BD64-0E90-D14D-A095-314C8BA5AE5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78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8BD64-0E90-D14D-A095-314C8BA5AE5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61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MX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208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8620"/>
            <a:ext cx="7772400" cy="1101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54061"/>
                </a:solidFill>
                <a:latin typeface="Avenir Next Condensed Medium"/>
                <a:cs typeface="Avenir Next Condensed Medium"/>
              </a:defRPr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venir Next Condensed Medium"/>
                <a:cs typeface="Avenir Next Condensed Medium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 Next Condensed Medium"/>
                <a:cs typeface="Avenir Next Condensed Medium"/>
              </a:defRPr>
            </a:lvl1pPr>
          </a:lstStyle>
          <a:p>
            <a:fld id="{DFA8509D-AAB9-7741-8F67-0CC73BC849D3}" type="datetimeFigureOut">
              <a:rPr lang="es-ES" smtClean="0"/>
              <a:pPr/>
              <a:t>18/04/18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Next Condensed Medium"/>
                <a:cs typeface="Avenir Next Condensed Medium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Next Condensed Medium"/>
                <a:cs typeface="Avenir Next Condensed Medium"/>
              </a:defRPr>
            </a:lvl1pPr>
          </a:lstStyle>
          <a:p>
            <a:fld id="{6031A87A-F1B1-CE49-B63A-CEF29EBEE74D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8982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00157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509D-AAB9-7741-8F67-0CC73BC849D3}" type="datetimeFigureOut">
              <a:rPr lang="es-ES" smtClean="0"/>
              <a:t>18/04/18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A87A-F1B1-CE49-B63A-CEF29EBEE74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05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509D-AAB9-7741-8F67-0CC73BC849D3}" type="datetimeFigureOut">
              <a:rPr lang="es-ES" smtClean="0"/>
              <a:t>18/04/18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A87A-F1B1-CE49-B63A-CEF29EBEE74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8584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498" y="1200151"/>
            <a:ext cx="7744498" cy="32083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830051"/>
                </a:solidFill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75309" y="382707"/>
            <a:ext cx="6178457" cy="63403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94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6A920B7-20DA-49DB-A038-7BA2E39B9B5D}" type="datetime1">
              <a:rPr lang="es-MX" smtClean="0"/>
              <a:t>18/04/18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72400" y="4840003"/>
            <a:ext cx="442392" cy="201104"/>
          </a:xfrm>
          <a:prstGeom prst="rect">
            <a:avLst/>
          </a:prstGeom>
          <a:noFill/>
        </p:spPr>
        <p:txBody>
          <a:bodyPr/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64274CF-9C6C-4A5E-9A14-D820C9EB4782}" type="slidenum">
              <a:rPr lang="es-MX" smtClean="0"/>
              <a:pPr/>
              <a:t>‹Nr.›</a:t>
            </a:fld>
            <a:endParaRPr lang="es-MX" dirty="0"/>
          </a:p>
        </p:txBody>
      </p:sp>
      <p:pic>
        <p:nvPicPr>
          <p:cNvPr id="7" name="Imagen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4" y="62834"/>
            <a:ext cx="1314894" cy="35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067" y="57334"/>
            <a:ext cx="1167820" cy="36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6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6" descr="sim (5)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774" y="0"/>
            <a:ext cx="1111241" cy="523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439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8620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FD73FBC3-4676-BA4B-A03D-46D400B23761}" type="datetimeFigureOut">
              <a:rPr lang="es-ES" smtClean="0"/>
              <a:t>18/04/18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9127E813-7846-AB49-9133-7D1BBE64AE8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689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00157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FD73FBC3-4676-BA4B-A03D-46D400B23761}" type="datetimeFigureOut">
              <a:rPr lang="es-ES" smtClean="0"/>
              <a:t>18/04/18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9127E813-7846-AB49-9133-7D1BBE64AE8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5992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79640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FD73FBC3-4676-BA4B-A03D-46D400B23761}" type="datetimeFigureOut">
              <a:rPr lang="es-ES" smtClean="0"/>
              <a:t>18/04/18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9127E813-7846-AB49-9133-7D1BBE64AE8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0778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" y="177801"/>
            <a:ext cx="7797800" cy="82232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venir Next Condensed Medium"/>
                <a:cs typeface="Avenir Next Condensed Medium"/>
              </a:defRPr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14300" y="1274939"/>
            <a:ext cx="3826698" cy="3255794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venir Next Condensed Medium"/>
                <a:cs typeface="Avenir Next Condensed Medium"/>
              </a:defRPr>
            </a:lvl1pPr>
            <a:lvl2pPr>
              <a:defRPr sz="2000">
                <a:latin typeface="Avenir Next Condensed Medium"/>
                <a:cs typeface="Avenir Next Condensed Medium"/>
              </a:defRPr>
            </a:lvl2pPr>
            <a:lvl3pPr>
              <a:defRPr sz="1800">
                <a:latin typeface="Avenir Next Condensed Medium"/>
                <a:cs typeface="Avenir Next Condensed Medium"/>
              </a:defRPr>
            </a:lvl3pPr>
            <a:lvl4pPr>
              <a:defRPr sz="1600">
                <a:latin typeface="Avenir Next Condensed Medium"/>
                <a:cs typeface="Avenir Next Condensed Medium"/>
              </a:defRPr>
            </a:lvl4pPr>
            <a:lvl5pPr>
              <a:defRPr sz="1600">
                <a:latin typeface="Avenir Next Condensed Medium"/>
                <a:cs typeface="Avenir Next Condensed Medium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114800" y="1274939"/>
            <a:ext cx="3797300" cy="3255794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venir Next Condensed Medium"/>
                <a:cs typeface="Avenir Next Condensed Medium"/>
              </a:defRPr>
            </a:lvl1pPr>
            <a:lvl2pPr>
              <a:defRPr sz="2000">
                <a:latin typeface="Avenir Next Condensed Medium"/>
                <a:cs typeface="Avenir Next Condensed Medium"/>
              </a:defRPr>
            </a:lvl2pPr>
            <a:lvl3pPr>
              <a:defRPr sz="1800">
                <a:latin typeface="Avenir Next Condensed Medium"/>
                <a:cs typeface="Avenir Next Condensed Medium"/>
              </a:defRPr>
            </a:lvl3pPr>
            <a:lvl4pPr>
              <a:defRPr sz="1600">
                <a:latin typeface="Avenir Next Condensed Medium"/>
                <a:cs typeface="Avenir Next Condensed Medium"/>
              </a:defRPr>
            </a:lvl4pPr>
            <a:lvl5pPr>
              <a:defRPr sz="1600">
                <a:latin typeface="Avenir Next Condensed Medium"/>
                <a:cs typeface="Avenir Next Condensed Medium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114300" y="4714960"/>
            <a:ext cx="2021652" cy="26344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 Medium"/>
                <a:cs typeface="Avenir Next Condensed Medium"/>
              </a:defRPr>
            </a:lvl1pPr>
          </a:lstStyle>
          <a:p>
            <a:fld id="{FD73FBC3-4676-BA4B-A03D-46D400B23761}" type="datetimeFigureOut">
              <a:rPr lang="es-ES" smtClean="0"/>
              <a:pPr/>
              <a:t>18/04/18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781300" y="4714960"/>
            <a:ext cx="2743670" cy="26344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 Medium"/>
                <a:cs typeface="Avenir Next Condensed Medium"/>
              </a:defRPr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210300" y="4714960"/>
            <a:ext cx="2021652" cy="26344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 Medium"/>
                <a:cs typeface="Avenir Next Condensed Medium"/>
              </a:defRPr>
            </a:lvl1pPr>
          </a:lstStyle>
          <a:p>
            <a:fld id="{9127E813-7846-AB49-9133-7D1BBE64AE81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2734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3" y="1631951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FD73FBC3-4676-BA4B-A03D-46D400B23761}" type="datetimeFigureOut">
              <a:rPr lang="es-ES" smtClean="0"/>
              <a:t>18/04/18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9127E813-7846-AB49-9133-7D1BBE64AE8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442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00157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509D-AAB9-7741-8F67-0CC73BC849D3}" type="datetimeFigureOut">
              <a:rPr lang="es-ES" smtClean="0"/>
              <a:t>18/04/18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A87A-F1B1-CE49-B63A-CEF29EBEE74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142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000" y="206375"/>
            <a:ext cx="7632700" cy="85725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54061"/>
                </a:solidFill>
                <a:latin typeface="Avenir Next Condensed Medium"/>
                <a:cs typeface="Avenir Next Condensed Medium"/>
              </a:defRPr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venir Next Condensed Medium"/>
                <a:cs typeface="Avenir Next Condensed Medium"/>
              </a:defRPr>
            </a:lvl1pPr>
          </a:lstStyle>
          <a:p>
            <a:fld id="{FD73FBC3-4676-BA4B-A03D-46D400B23761}" type="datetimeFigureOut">
              <a:rPr lang="es-ES" smtClean="0"/>
              <a:pPr/>
              <a:t>18/04/18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venir Next Condensed Medium"/>
                <a:cs typeface="Avenir Next Condensed Medium"/>
              </a:defRPr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venir Next Condensed Medium"/>
                <a:cs typeface="Avenir Next Condensed Medium"/>
              </a:defRPr>
            </a:lvl1pPr>
          </a:lstStyle>
          <a:p>
            <a:fld id="{9127E813-7846-AB49-9133-7D1BBE64AE81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268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FD73FBC3-4676-BA4B-A03D-46D400B23761}" type="datetimeFigureOut">
              <a:rPr lang="es-ES" smtClean="0"/>
              <a:t>18/04/18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9127E813-7846-AB49-9133-7D1BBE64AE8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5999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14" y="204795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14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FD73FBC3-4676-BA4B-A03D-46D400B23761}" type="datetimeFigureOut">
              <a:rPr lang="es-ES" smtClean="0"/>
              <a:t>18/04/18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9127E813-7846-AB49-9133-7D1BBE64AE8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7959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FD73FBC3-4676-BA4B-A03D-46D400B23761}" type="datetimeFigureOut">
              <a:rPr lang="es-ES" smtClean="0"/>
              <a:t>18/04/18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9127E813-7846-AB49-9133-7D1BBE64AE8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0544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00157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FD73FBC3-4676-BA4B-A03D-46D400B23761}" type="datetimeFigureOut">
              <a:rPr lang="es-ES" smtClean="0"/>
              <a:t>18/04/18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9127E813-7846-AB49-9133-7D1BBE64AE8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8309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FD73FBC3-4676-BA4B-A03D-46D400B23761}" type="datetimeFigureOut">
              <a:rPr lang="es-ES" smtClean="0"/>
              <a:t>18/04/18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9127E813-7846-AB49-9133-7D1BBE64AE8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968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79640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509D-AAB9-7741-8F67-0CC73BC849D3}" type="datetimeFigureOut">
              <a:rPr lang="es-ES" smtClean="0"/>
              <a:t>18/04/18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A87A-F1B1-CE49-B63A-CEF29EBEE74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9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7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509D-AAB9-7741-8F67-0CC73BC849D3}" type="datetimeFigureOut">
              <a:rPr lang="es-ES" smtClean="0"/>
              <a:t>18/04/18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A87A-F1B1-CE49-B63A-CEF29EBEE74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0229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3" y="1631951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509D-AAB9-7741-8F67-0CC73BC849D3}" type="datetimeFigureOut">
              <a:rPr lang="es-ES" smtClean="0"/>
              <a:t>18/04/18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A87A-F1B1-CE49-B63A-CEF29EBEE74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085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254061"/>
                </a:solidFill>
                <a:latin typeface="Avenir Next Condensed Medium"/>
                <a:cs typeface="Avenir Next Condensed Medium"/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509D-AAB9-7741-8F67-0CC73BC849D3}" type="datetimeFigureOut">
              <a:rPr lang="es-ES" smtClean="0"/>
              <a:t>18/04/18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A87A-F1B1-CE49-B63A-CEF29EBEE74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8610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873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14" y="204795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14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509D-AAB9-7741-8F67-0CC73BC849D3}" type="datetimeFigureOut">
              <a:rPr lang="es-ES" smtClean="0"/>
              <a:t>18/04/18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A87A-F1B1-CE49-B63A-CEF29EBEE74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826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509D-AAB9-7741-8F67-0CC73BC849D3}" type="datetimeFigureOut">
              <a:rPr lang="es-ES" smtClean="0"/>
              <a:t>18/04/18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A87A-F1B1-CE49-B63A-CEF29EBEE74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762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8509D-AAB9-7741-8F67-0CC73BC849D3}" type="datetimeFigureOut">
              <a:rPr lang="es-ES" smtClean="0"/>
              <a:t>18/04/18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1A87A-F1B1-CE49-B63A-CEF29EBEE74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688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6" descr="sim (5).jp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4867" y="-19537"/>
            <a:ext cx="1127040" cy="522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71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3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3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jpg"/><Relationship Id="rId14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5" Type="http://schemas.microsoft.com/office/2007/relationships/hdphoto" Target="../media/hdphoto2.wdp"/><Relationship Id="rId6" Type="http://schemas.openxmlformats.org/officeDocument/2006/relationships/image" Target="../media/image33.jpg"/><Relationship Id="rId7" Type="http://schemas.openxmlformats.org/officeDocument/2006/relationships/image" Target="../media/image34.jpg"/><Relationship Id="rId8" Type="http://schemas.openxmlformats.org/officeDocument/2006/relationships/image" Target="../media/image35.jpg"/><Relationship Id="rId9" Type="http://schemas.openxmlformats.org/officeDocument/2006/relationships/image" Target="../media/image36.jpg"/><Relationship Id="rId10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gif"/><Relationship Id="rId5" Type="http://schemas.openxmlformats.org/officeDocument/2006/relationships/image" Target="../media/image45.jpg"/><Relationship Id="rId6" Type="http://schemas.openxmlformats.org/officeDocument/2006/relationships/image" Target="../media/image46.jpg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g"/><Relationship Id="rId12" Type="http://schemas.openxmlformats.org/officeDocument/2006/relationships/image" Target="../media/image58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jpeg"/><Relationship Id="rId3" Type="http://schemas.openxmlformats.org/officeDocument/2006/relationships/image" Target="../media/image50.gif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G_629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/>
          <a:stretch/>
        </p:blipFill>
        <p:spPr>
          <a:xfrm>
            <a:off x="0" y="-4850"/>
            <a:ext cx="9158682" cy="51483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134" y="0"/>
            <a:ext cx="60464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1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14372" r="2024" b="6005"/>
          <a:stretch/>
        </p:blipFill>
        <p:spPr>
          <a:xfrm>
            <a:off x="-1" y="0"/>
            <a:ext cx="9140327" cy="462279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-1" y="3784601"/>
            <a:ext cx="9144001" cy="1447800"/>
          </a:xfrm>
          <a:prstGeom prst="rect">
            <a:avLst/>
          </a:prstGeom>
          <a:gradFill flip="none" rotWithShape="1">
            <a:gsLst>
              <a:gs pos="35000">
                <a:schemeClr val="tx1"/>
              </a:gs>
              <a:gs pos="95000">
                <a:schemeClr val="bg1">
                  <a:lumMod val="65000"/>
                  <a:alpha val="38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7978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436086" y="95361"/>
            <a:ext cx="6707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Llamado a la acción de </a:t>
            </a:r>
            <a:r>
              <a:rPr lang="es-ES" dirty="0" err="1" smtClean="0">
                <a:solidFill>
                  <a:srgbClr val="0000FF"/>
                </a:solidFill>
              </a:rPr>
              <a:t>World</a:t>
            </a:r>
            <a:r>
              <a:rPr lang="es-ES" dirty="0" smtClean="0">
                <a:solidFill>
                  <a:srgbClr val="0000FF"/>
                </a:solidFill>
              </a:rPr>
              <a:t> </a:t>
            </a:r>
            <a:r>
              <a:rPr lang="es-ES" dirty="0" err="1" smtClean="0">
                <a:solidFill>
                  <a:srgbClr val="0000FF"/>
                </a:solidFill>
              </a:rPr>
              <a:t>Obesity</a:t>
            </a:r>
            <a:r>
              <a:rPr lang="es-ES" dirty="0" smtClean="0">
                <a:solidFill>
                  <a:srgbClr val="0000FF"/>
                </a:solidFill>
              </a:rPr>
              <a:t> </a:t>
            </a:r>
            <a:r>
              <a:rPr lang="es-ES" dirty="0" err="1" smtClean="0">
                <a:solidFill>
                  <a:srgbClr val="0000FF"/>
                </a:solidFill>
              </a:rPr>
              <a:t>Federation</a:t>
            </a:r>
            <a:r>
              <a:rPr lang="es-ES" dirty="0" smtClean="0">
                <a:solidFill>
                  <a:srgbClr val="0000FF"/>
                </a:solidFill>
              </a:rPr>
              <a:t> </a:t>
            </a:r>
            <a:r>
              <a:rPr lang="es-ES" dirty="0" smtClean="0"/>
              <a:t>y un grupo de expertos académicos nacionales y representantes de sociedades médicas y organizaciones sociales: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332510" y="1058650"/>
            <a:ext cx="85024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/>
              <a:t> </a:t>
            </a:r>
            <a:r>
              <a:rPr lang="es-MX" sz="1000" b="1" dirty="0" smtClean="0"/>
              <a:t>La </a:t>
            </a:r>
            <a:r>
              <a:rPr lang="es-MX" sz="1000" b="1" dirty="0"/>
              <a:t>obesidad representa una amenaza </a:t>
            </a:r>
            <a:r>
              <a:rPr lang="es-MX" sz="1000" b="1" dirty="0" smtClean="0"/>
              <a:t>constante </a:t>
            </a:r>
            <a:r>
              <a:rPr lang="es-MX" sz="1000" b="1" dirty="0"/>
              <a:t>a la salud y el bienestar de la población en México. Aunque se han tenido avances en la reducción de la prevalencia de obesidad, es importante seguir trabajando para tener mejores resultados. </a:t>
            </a:r>
            <a:r>
              <a:rPr lang="es-MX" sz="1000" b="1" dirty="0" smtClean="0"/>
              <a:t>Nos </a:t>
            </a:r>
            <a:r>
              <a:rPr lang="es-MX" sz="1000" b="1" dirty="0"/>
              <a:t>comprometemos a utilizar todos los medios a nuestra disposición para auspiciar la lucha contra la obesidad, reconociendo en particular que</a:t>
            </a:r>
            <a:r>
              <a:rPr lang="es-MX" sz="1000" b="1" dirty="0" smtClean="0"/>
              <a:t>:</a:t>
            </a:r>
            <a:endParaRPr lang="es-MX" sz="1000" dirty="0"/>
          </a:p>
        </p:txBody>
      </p:sp>
      <p:pic>
        <p:nvPicPr>
          <p:cNvPr id="7" name="Imagen 6" descr="downlo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118452"/>
            <a:ext cx="1846659" cy="923330"/>
          </a:xfrm>
          <a:prstGeom prst="rect">
            <a:avLst/>
          </a:prstGeom>
        </p:spPr>
      </p:pic>
      <p:pic>
        <p:nvPicPr>
          <p:cNvPr id="9" name="Imagen 8" descr="d92a0d51-c6d7-4f8e-9489-03d92a0f2c51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3" t="28680" r="2422" b="16050"/>
          <a:stretch/>
        </p:blipFill>
        <p:spPr>
          <a:xfrm>
            <a:off x="865794" y="1690080"/>
            <a:ext cx="7443334" cy="330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5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436086" y="95361"/>
            <a:ext cx="6707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Llamado a la acción de </a:t>
            </a:r>
            <a:r>
              <a:rPr lang="es-ES" dirty="0" err="1" smtClean="0">
                <a:solidFill>
                  <a:srgbClr val="4BACC6"/>
                </a:solidFill>
              </a:rPr>
              <a:t>World</a:t>
            </a:r>
            <a:r>
              <a:rPr lang="es-ES" dirty="0" smtClean="0">
                <a:solidFill>
                  <a:srgbClr val="4BACC6"/>
                </a:solidFill>
              </a:rPr>
              <a:t> </a:t>
            </a:r>
            <a:r>
              <a:rPr lang="es-ES" dirty="0" err="1" smtClean="0">
                <a:solidFill>
                  <a:srgbClr val="4BACC6"/>
                </a:solidFill>
              </a:rPr>
              <a:t>Obesity</a:t>
            </a:r>
            <a:r>
              <a:rPr lang="es-ES" dirty="0" smtClean="0">
                <a:solidFill>
                  <a:srgbClr val="4BACC6"/>
                </a:solidFill>
              </a:rPr>
              <a:t> </a:t>
            </a:r>
            <a:r>
              <a:rPr lang="es-ES" dirty="0" err="1" smtClean="0">
                <a:solidFill>
                  <a:srgbClr val="4BACC6"/>
                </a:solidFill>
              </a:rPr>
              <a:t>Federation</a:t>
            </a:r>
            <a:r>
              <a:rPr lang="es-ES" dirty="0" smtClean="0">
                <a:solidFill>
                  <a:srgbClr val="4BACC6"/>
                </a:solidFill>
              </a:rPr>
              <a:t> </a:t>
            </a:r>
            <a:r>
              <a:rPr lang="es-ES" dirty="0" smtClean="0"/>
              <a:t>y un grupo de expertos académicos nacionales y representantes de sociedades médicas y organizaciones sociales: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379546" y="1148206"/>
            <a:ext cx="85024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/>
              <a:t> </a:t>
            </a:r>
            <a:r>
              <a:rPr lang="es-MX" sz="1000" b="1" dirty="0" smtClean="0"/>
              <a:t>La </a:t>
            </a:r>
            <a:r>
              <a:rPr lang="es-MX" sz="1000" b="1" dirty="0"/>
              <a:t>obesidad representa una amenaza </a:t>
            </a:r>
            <a:r>
              <a:rPr lang="es-MX" sz="1000" b="1" dirty="0" smtClean="0"/>
              <a:t>constante </a:t>
            </a:r>
            <a:r>
              <a:rPr lang="es-MX" sz="1000" b="1" dirty="0"/>
              <a:t>a la salud y el bienestar de la población en México. Aunque se han tenido avances en la reducción de la prevalencia de obesidad, es importante seguir trabajando para tener mejores resultados. </a:t>
            </a:r>
            <a:r>
              <a:rPr lang="es-MX" sz="1000" b="1" dirty="0" smtClean="0"/>
              <a:t>Nos </a:t>
            </a:r>
            <a:r>
              <a:rPr lang="es-MX" sz="1000" b="1" dirty="0"/>
              <a:t>comprometemos a utilizar todos los medios a nuestra disposición para auspiciar la lucha contra la obesidad, reconociendo en particular que</a:t>
            </a:r>
            <a:r>
              <a:rPr lang="es-MX" sz="1000" b="1" dirty="0" smtClean="0"/>
              <a:t>:</a:t>
            </a:r>
            <a:endParaRPr lang="es-MX" sz="1000" dirty="0"/>
          </a:p>
        </p:txBody>
      </p:sp>
      <p:pic>
        <p:nvPicPr>
          <p:cNvPr id="7" name="Imagen 6" descr="downlo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118452"/>
            <a:ext cx="1846659" cy="92333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31647" y="1865011"/>
            <a:ext cx="72451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buFont typeface="+mj-lt"/>
              <a:buAutoNum type="arabicPeriod"/>
            </a:pPr>
            <a:r>
              <a:rPr lang="es-MX" sz="1400" b="1" dirty="0">
                <a:solidFill>
                  <a:srgbClr val="4BACC6"/>
                </a:solidFill>
              </a:rPr>
              <a:t>La obesidad ha provocado una epidemia global </a:t>
            </a:r>
            <a:r>
              <a:rPr lang="es-MX" sz="1400" dirty="0" smtClean="0"/>
              <a:t>con enorme </a:t>
            </a:r>
            <a:r>
              <a:rPr lang="es-MX" sz="1400" dirty="0"/>
              <a:t>presión sobre </a:t>
            </a:r>
            <a:r>
              <a:rPr lang="es-MX" sz="1400" dirty="0" smtClean="0"/>
              <a:t>sistemas </a:t>
            </a:r>
            <a:r>
              <a:rPr lang="es-MX" sz="1400" dirty="0"/>
              <a:t>de </a:t>
            </a:r>
            <a:r>
              <a:rPr lang="es-MX" sz="1400" dirty="0" smtClean="0"/>
              <a:t>salud. </a:t>
            </a:r>
            <a:endParaRPr lang="es-MX" sz="1400" dirty="0"/>
          </a:p>
          <a:p>
            <a:pPr marL="228600" lvl="0" indent="-228600">
              <a:buFont typeface="+mj-lt"/>
              <a:buAutoNum type="arabicPeriod"/>
            </a:pPr>
            <a:endParaRPr lang="es-MX" sz="1000" dirty="0"/>
          </a:p>
          <a:p>
            <a:pPr marL="228600" lvl="0" indent="-228600">
              <a:buFont typeface="+mj-lt"/>
              <a:buAutoNum type="arabicPeriod"/>
            </a:pPr>
            <a:r>
              <a:rPr lang="es-MX" sz="1400" dirty="0" smtClean="0"/>
              <a:t>Es necesario dar </a:t>
            </a:r>
            <a:r>
              <a:rPr lang="es-MX" sz="1400" dirty="0"/>
              <a:t>prioridad a </a:t>
            </a:r>
            <a:r>
              <a:rPr lang="es-MX" sz="1400" dirty="0" smtClean="0"/>
              <a:t>construcción </a:t>
            </a:r>
            <a:r>
              <a:rPr lang="es-MX" sz="1400" dirty="0"/>
              <a:t>de sistemas de salud fuertes, y </a:t>
            </a:r>
            <a:r>
              <a:rPr lang="es-MX" sz="1400" b="1" dirty="0" smtClean="0"/>
              <a:t>hacer </a:t>
            </a:r>
            <a:r>
              <a:rPr lang="es-MX" sz="1400" b="1" dirty="0"/>
              <a:t>frente a </a:t>
            </a:r>
            <a:r>
              <a:rPr lang="es-MX" sz="1400" b="1" dirty="0" smtClean="0"/>
              <a:t>determinantes </a:t>
            </a:r>
            <a:r>
              <a:rPr lang="es-MX" sz="1400" b="1" dirty="0"/>
              <a:t>sociales y comerciales de </a:t>
            </a:r>
            <a:r>
              <a:rPr lang="es-MX" sz="1400" b="1" dirty="0" smtClean="0"/>
              <a:t>obesidad</a:t>
            </a:r>
            <a:r>
              <a:rPr lang="es-MX" sz="1400" b="1" dirty="0"/>
              <a:t>.</a:t>
            </a:r>
            <a:r>
              <a:rPr lang="es-MX" sz="1400" dirty="0"/>
              <a:t> </a:t>
            </a:r>
            <a:r>
              <a:rPr lang="es-MX" sz="1400" b="1" dirty="0" smtClean="0">
                <a:solidFill>
                  <a:srgbClr val="4BACC6"/>
                </a:solidFill>
              </a:rPr>
              <a:t>Adoptar postura frente a uso </a:t>
            </a:r>
            <a:r>
              <a:rPr lang="es-MX" sz="1400" b="1" dirty="0">
                <a:solidFill>
                  <a:srgbClr val="4BACC6"/>
                </a:solidFill>
              </a:rPr>
              <a:t>irresponsable de </a:t>
            </a:r>
            <a:r>
              <a:rPr lang="es-MX" sz="1400" b="1" dirty="0" smtClean="0">
                <a:solidFill>
                  <a:srgbClr val="4BACC6"/>
                </a:solidFill>
              </a:rPr>
              <a:t>publicidad </a:t>
            </a:r>
            <a:r>
              <a:rPr lang="es-MX" sz="1400" b="1" dirty="0">
                <a:solidFill>
                  <a:srgbClr val="4BACC6"/>
                </a:solidFill>
              </a:rPr>
              <a:t>de alimentos y bebidas </a:t>
            </a:r>
            <a:r>
              <a:rPr lang="es-MX" sz="1400" b="1" dirty="0" smtClean="0">
                <a:solidFill>
                  <a:srgbClr val="4BACC6"/>
                </a:solidFill>
              </a:rPr>
              <a:t>a </a:t>
            </a:r>
            <a:r>
              <a:rPr lang="es-MX" sz="1400" b="1" dirty="0">
                <a:solidFill>
                  <a:srgbClr val="4BACC6"/>
                </a:solidFill>
              </a:rPr>
              <a:t>niños y </a:t>
            </a:r>
            <a:r>
              <a:rPr lang="es-MX" sz="1400" b="1" dirty="0" smtClean="0">
                <a:solidFill>
                  <a:srgbClr val="4BACC6"/>
                </a:solidFill>
              </a:rPr>
              <a:t>desarrollar etiquetados comprensibles en productos. </a:t>
            </a:r>
            <a:endParaRPr lang="es-MX" sz="1400" b="1" dirty="0">
              <a:solidFill>
                <a:srgbClr val="4BACC6"/>
              </a:solidFill>
            </a:endParaRPr>
          </a:p>
          <a:p>
            <a:pPr marL="228600" lvl="0" indent="-228600">
              <a:buFont typeface="+mj-lt"/>
              <a:buAutoNum type="arabicPeriod"/>
            </a:pPr>
            <a:endParaRPr lang="es-MX" sz="1000" dirty="0"/>
          </a:p>
          <a:p>
            <a:pPr marL="228600" lvl="0" indent="-228600">
              <a:buFont typeface="+mj-lt"/>
              <a:buAutoNum type="arabicPeriod"/>
            </a:pPr>
            <a:r>
              <a:rPr lang="es-MX" sz="1400" b="1" dirty="0" smtClean="0"/>
              <a:t>Los </a:t>
            </a:r>
            <a:r>
              <a:rPr lang="es-MX" sz="1400" b="1" dirty="0"/>
              <a:t>compromisos existentes para hacer frente a la obesidad deben ser puestos en el centro del trabajo de los sistemas de salud sin pérdida de tiempo.</a:t>
            </a:r>
          </a:p>
          <a:p>
            <a:pPr marL="228600" lvl="0" indent="-228600">
              <a:buFont typeface="+mj-lt"/>
              <a:buAutoNum type="arabicPeriod"/>
            </a:pPr>
            <a:endParaRPr lang="es-MX" sz="1000" dirty="0"/>
          </a:p>
          <a:p>
            <a:pPr marL="228600" lvl="0" indent="-228600">
              <a:buFont typeface="+mj-lt"/>
              <a:buAutoNum type="arabicPeriod"/>
            </a:pPr>
            <a:r>
              <a:rPr lang="es-MX" sz="1400" dirty="0"/>
              <a:t>Si no se trabaja </a:t>
            </a:r>
            <a:r>
              <a:rPr lang="es-MX" sz="1400" dirty="0">
                <a:solidFill>
                  <a:srgbClr val="4BACC6"/>
                </a:solidFill>
              </a:rPr>
              <a:t>en </a:t>
            </a:r>
            <a:r>
              <a:rPr lang="es-MX" sz="1400" b="1" dirty="0">
                <a:solidFill>
                  <a:srgbClr val="4BACC6"/>
                </a:solidFill>
              </a:rPr>
              <a:t>las barreras del estigma y la falta de información</a:t>
            </a:r>
            <a:r>
              <a:rPr lang="es-MX" sz="1400" dirty="0"/>
              <a:t>, la tremenda presión que la obesidad </a:t>
            </a:r>
            <a:r>
              <a:rPr lang="es-MX" sz="1400" dirty="0" smtClean="0"/>
              <a:t>impone sobre los sistemas </a:t>
            </a:r>
            <a:r>
              <a:rPr lang="es-MX" sz="1400" dirty="0"/>
              <a:t>de </a:t>
            </a:r>
            <a:r>
              <a:rPr lang="es-MX" sz="1400" dirty="0" smtClean="0"/>
              <a:t>salud, </a:t>
            </a:r>
            <a:r>
              <a:rPr lang="es-MX" sz="1400" dirty="0"/>
              <a:t>emperorará.</a:t>
            </a:r>
          </a:p>
          <a:p>
            <a:pPr marL="228600" lvl="0" indent="-228600">
              <a:buFont typeface="+mj-lt"/>
              <a:buAutoNum type="arabicPeriod"/>
            </a:pPr>
            <a:endParaRPr lang="es-MX" sz="1000" dirty="0"/>
          </a:p>
          <a:p>
            <a:pPr marL="228600" lvl="0" indent="-228600">
              <a:buFont typeface="+mj-lt"/>
              <a:buAutoNum type="arabicPeriod"/>
            </a:pPr>
            <a:r>
              <a:rPr lang="es-MX" sz="1400" dirty="0">
                <a:solidFill>
                  <a:srgbClr val="000000"/>
                </a:solidFill>
              </a:rPr>
              <a:t>Tanto </a:t>
            </a:r>
            <a:r>
              <a:rPr lang="es-MX" sz="1400" b="1" dirty="0">
                <a:solidFill>
                  <a:srgbClr val="000000"/>
                </a:solidFill>
              </a:rPr>
              <a:t>la </a:t>
            </a:r>
            <a:r>
              <a:rPr lang="es-MX" sz="1400" b="1" dirty="0">
                <a:solidFill>
                  <a:srgbClr val="4BACC6"/>
                </a:solidFill>
              </a:rPr>
              <a:t>prevención como el tratamiento de la obesidad deben incluirse en la cobertura universal </a:t>
            </a:r>
            <a:r>
              <a:rPr lang="es-MX" sz="1400" dirty="0"/>
              <a:t>de salud. </a:t>
            </a:r>
            <a:endParaRPr lang="es-ES" sz="1400" dirty="0"/>
          </a:p>
        </p:txBody>
      </p:sp>
      <p:sp>
        <p:nvSpPr>
          <p:cNvPr id="5" name="Rectángulo 4"/>
          <p:cNvSpPr/>
          <p:nvPr/>
        </p:nvSpPr>
        <p:spPr>
          <a:xfrm>
            <a:off x="599692" y="1790261"/>
            <a:ext cx="7977850" cy="3207818"/>
          </a:xfrm>
          <a:prstGeom prst="rect">
            <a:avLst/>
          </a:prstGeom>
          <a:ln w="19050" cmpd="sng">
            <a:solidFill>
              <a:srgbClr val="FF0000"/>
            </a:solidFill>
            <a:tailEnd type="triangle"/>
          </a:ln>
        </p:spPr>
        <p:txBody>
          <a:bodyPr lIns="34289" tIns="34290" rIns="34289" bIns="34290"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7236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35178" y="342802"/>
            <a:ext cx="4836921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0000"/>
                </a:solidFill>
                <a:latin typeface="+mj-lt"/>
                <a:cs typeface="Arial Rounded MT Bold"/>
              </a:rPr>
              <a:t>Obesidad Seriamente es:</a:t>
            </a:r>
          </a:p>
          <a:p>
            <a:endParaRPr lang="es-ES" sz="2400" dirty="0" smtClean="0">
              <a:solidFill>
                <a:srgbClr val="604A7B"/>
              </a:solidFill>
              <a:latin typeface="+mj-lt"/>
              <a:cs typeface="Arial Rounded MT Bold"/>
            </a:endParaRPr>
          </a:p>
          <a:p>
            <a:r>
              <a:rPr lang="es-ES" sz="2400" dirty="0" smtClean="0">
                <a:solidFill>
                  <a:srgbClr val="604A7B"/>
                </a:solidFill>
                <a:latin typeface="+mj-lt"/>
                <a:cs typeface="Arial Rounded MT Bold"/>
              </a:rPr>
              <a:t>Reconocer la gran contribución del entorno al desarrollo de Obesidad </a:t>
            </a:r>
          </a:p>
          <a:p>
            <a:endParaRPr lang="es-ES" sz="2400" dirty="0">
              <a:latin typeface="+mj-lt"/>
              <a:cs typeface="Arial Rounded MT Bold"/>
            </a:endParaRPr>
          </a:p>
          <a:p>
            <a:r>
              <a:rPr lang="es-ES" sz="2400" dirty="0">
                <a:latin typeface="+mj-lt"/>
                <a:cs typeface="Arial Rounded MT Bold"/>
              </a:rPr>
              <a:t>¿</a:t>
            </a:r>
            <a:r>
              <a:rPr lang="es-ES" sz="2400" dirty="0" smtClean="0">
                <a:latin typeface="+mj-lt"/>
                <a:cs typeface="Arial Rounded MT Bold"/>
              </a:rPr>
              <a:t>Como se pueden lograr conductas saludables si el entorno no las favorece?</a:t>
            </a:r>
            <a:endParaRPr lang="es-ES" sz="2400" dirty="0">
              <a:latin typeface="+mj-lt"/>
              <a:cs typeface="Arial Rounded MT Bold"/>
            </a:endParaRPr>
          </a:p>
        </p:txBody>
      </p:sp>
      <p:pic>
        <p:nvPicPr>
          <p:cNvPr id="4" name="Imagen 3" descr="junk2k-2-w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781" y="670562"/>
            <a:ext cx="3172094" cy="2115819"/>
          </a:xfrm>
          <a:prstGeom prst="rect">
            <a:avLst/>
          </a:prstGeom>
        </p:spPr>
      </p:pic>
      <p:pic>
        <p:nvPicPr>
          <p:cNvPr id="5" name="Imagen 4" descr="Vending-Machines-In-Schools-The-Decline-Of-Life-Insurance-Lifestyle-Headlin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799" y="2915922"/>
            <a:ext cx="3172093" cy="1667614"/>
          </a:xfrm>
          <a:prstGeom prst="rect">
            <a:avLst/>
          </a:prstGeom>
        </p:spPr>
      </p:pic>
      <p:pic>
        <p:nvPicPr>
          <p:cNvPr id="6" name="Imagen 5" descr="ratoner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72" y="2954670"/>
            <a:ext cx="2773679" cy="185814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021366" y="4679047"/>
            <a:ext cx="2807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>
                <a:solidFill>
                  <a:srgbClr val="31859C"/>
                </a:solidFill>
              </a:rPr>
              <a:t>Lahlou</a:t>
            </a:r>
            <a:r>
              <a:rPr lang="es-ES" sz="1200" dirty="0" smtClean="0">
                <a:solidFill>
                  <a:srgbClr val="31859C"/>
                </a:solidFill>
              </a:rPr>
              <a:t> </a:t>
            </a:r>
            <a:r>
              <a:rPr lang="es-ES" sz="1200" dirty="0" err="1" smtClean="0">
                <a:solidFill>
                  <a:srgbClr val="31859C"/>
                </a:solidFill>
              </a:rPr>
              <a:t>Saadi</a:t>
            </a:r>
            <a:r>
              <a:rPr lang="es-ES" sz="1200" dirty="0" smtClean="0">
                <a:solidFill>
                  <a:srgbClr val="31859C"/>
                </a:solidFill>
              </a:rPr>
              <a:t>, </a:t>
            </a:r>
            <a:r>
              <a:rPr lang="es-ES" sz="1200" dirty="0" err="1" smtClean="0">
                <a:solidFill>
                  <a:srgbClr val="31859C"/>
                </a:solidFill>
              </a:rPr>
              <a:t>Instalation</a:t>
            </a:r>
            <a:r>
              <a:rPr lang="es-ES" sz="1200" dirty="0" smtClean="0">
                <a:solidFill>
                  <a:srgbClr val="31859C"/>
                </a:solidFill>
              </a:rPr>
              <a:t> </a:t>
            </a:r>
            <a:r>
              <a:rPr lang="es-ES" sz="1200" dirty="0" err="1" smtClean="0">
                <a:solidFill>
                  <a:srgbClr val="31859C"/>
                </a:solidFill>
              </a:rPr>
              <a:t>Theory</a:t>
            </a:r>
            <a:r>
              <a:rPr lang="es-ES" sz="1200" dirty="0" smtClean="0">
                <a:solidFill>
                  <a:srgbClr val="31859C"/>
                </a:solidFill>
              </a:rPr>
              <a:t>, LSE 2015</a:t>
            </a:r>
            <a:endParaRPr lang="es-ES" sz="1200" dirty="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68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38679" y="238126"/>
            <a:ext cx="8281987" cy="5842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en-US" sz="2800" b="0" dirty="0" smtClean="0">
                <a:solidFill>
                  <a:srgbClr val="17375E"/>
                </a:solidFill>
                <a:latin typeface="Avenir Next Condensed Medium"/>
                <a:cs typeface="Avenir Next Condensed Medium"/>
              </a:rPr>
              <a:t>Second year evaluation of soda tax policy in Mexico: </a:t>
            </a:r>
            <a:r>
              <a:rPr lang="en-US" sz="2800" b="0" dirty="0" smtClean="0">
                <a:solidFill>
                  <a:srgbClr val="0000FF"/>
                </a:solidFill>
                <a:latin typeface="Avenir Next Condensed Medium"/>
                <a:cs typeface="Avenir Next Condensed Medium"/>
              </a:rPr>
              <a:t>sustained  </a:t>
            </a:r>
            <a:r>
              <a:rPr lang="en-US" sz="2800" b="0" dirty="0">
                <a:solidFill>
                  <a:srgbClr val="0000FF"/>
                </a:solidFill>
                <a:latin typeface="Avenir Next Condensed Medium"/>
                <a:cs typeface="Avenir Next Condensed Medium"/>
              </a:rPr>
              <a:t>r</a:t>
            </a:r>
            <a:r>
              <a:rPr lang="en-US" sz="2800" b="0" dirty="0" smtClean="0">
                <a:solidFill>
                  <a:srgbClr val="0000FF"/>
                </a:solidFill>
                <a:latin typeface="Avenir Next Condensed Medium"/>
                <a:cs typeface="Avenir Next Condensed Medium"/>
              </a:rPr>
              <a:t>eductio</a:t>
            </a:r>
            <a:r>
              <a:rPr lang="en-US" sz="2800" b="0" dirty="0" smtClean="0">
                <a:solidFill>
                  <a:srgbClr val="17375E"/>
                </a:solidFill>
                <a:latin typeface="Avenir Next Condensed Medium"/>
                <a:cs typeface="Avenir Next Condensed Medium"/>
              </a:rPr>
              <a:t>n in SSBs purchases</a:t>
            </a:r>
            <a:endParaRPr lang="en-US" sz="2800" b="0" dirty="0">
              <a:solidFill>
                <a:srgbClr val="17375E"/>
              </a:solidFill>
              <a:latin typeface="Avenir Next Condensed Medium"/>
              <a:cs typeface="Avenir Next Condensed Medium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457207" y="1374776"/>
            <a:ext cx="3414713" cy="197008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900"/>
              </a:spcAft>
              <a:buFont typeface="Wingdings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Avenir Next Condensed Medium"/>
                <a:cs typeface="Avenir Next Condensed Medium"/>
              </a:rPr>
              <a:t>2014:  purchases </a:t>
            </a:r>
            <a:r>
              <a:rPr lang="en-US" sz="1600" dirty="0" smtClean="0">
                <a:solidFill>
                  <a:schemeClr val="tx1"/>
                </a:solidFill>
                <a:latin typeface="Avenir Next Condensed Medium"/>
                <a:ea typeface="Wingdings"/>
                <a:cs typeface="Avenir Next Condensed Medium"/>
                <a:sym typeface="Wingdings"/>
              </a:rPr>
              <a:t></a:t>
            </a:r>
            <a:r>
              <a:rPr lang="en-US" sz="1600" dirty="0" smtClean="0">
                <a:solidFill>
                  <a:schemeClr val="tx1"/>
                </a:solidFill>
                <a:latin typeface="Avenir Next Condensed Medium"/>
                <a:cs typeface="Avenir Next Condensed Medium"/>
              </a:rPr>
              <a:t> 5.5%</a:t>
            </a:r>
          </a:p>
          <a:p>
            <a:pPr>
              <a:spcAft>
                <a:spcPts val="900"/>
              </a:spcAft>
              <a:buFont typeface="Wingdings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Avenir Next Condensed Medium"/>
                <a:cs typeface="Avenir Next Condensed Medium"/>
              </a:rPr>
              <a:t>2015: reductions reached 9.7%</a:t>
            </a:r>
          </a:p>
          <a:p>
            <a:pPr>
              <a:spcAft>
                <a:spcPts val="900"/>
              </a:spcAft>
              <a:buFont typeface="Wingdings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Avenir Next Condensed Medium"/>
                <a:cs typeface="Avenir Next Condensed Medium"/>
              </a:rPr>
              <a:t>2014-2015: average </a:t>
            </a:r>
            <a:r>
              <a:rPr lang="en-US" sz="1600" dirty="0">
                <a:solidFill>
                  <a:schemeClr val="tx1"/>
                </a:solidFill>
                <a:latin typeface="Avenir Next Condensed Medium"/>
                <a:ea typeface="Wingdings"/>
                <a:cs typeface="Avenir Next Condensed Medium"/>
                <a:sym typeface="Wingdings"/>
              </a:rPr>
              <a:t></a:t>
            </a:r>
            <a:r>
              <a:rPr lang="en-US" sz="1600" dirty="0" smtClean="0">
                <a:solidFill>
                  <a:schemeClr val="tx1"/>
                </a:solidFill>
                <a:latin typeface="Avenir Next Condensed Medium"/>
                <a:cs typeface="Avenir Next Condensed Medium"/>
              </a:rPr>
              <a:t> 7.6%</a:t>
            </a:r>
          </a:p>
          <a:p>
            <a:pPr lvl="1">
              <a:spcAft>
                <a:spcPts val="900"/>
              </a:spcAft>
            </a:pPr>
            <a:r>
              <a:rPr lang="en-US" sz="1600" dirty="0" smtClean="0">
                <a:solidFill>
                  <a:schemeClr val="tx1"/>
                </a:solidFill>
                <a:latin typeface="Avenir Next Condensed Medium"/>
                <a:cs typeface="Avenir Next Condensed Medium"/>
              </a:rPr>
              <a:t>-5.1 Liters/capita/year</a:t>
            </a:r>
            <a:endParaRPr lang="en-US" sz="1600" dirty="0">
              <a:solidFill>
                <a:schemeClr val="tx1"/>
              </a:solidFill>
              <a:latin typeface="Avenir Next Condensed Medium"/>
              <a:cs typeface="Avenir Next Condensed Medium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695" y="1382145"/>
            <a:ext cx="5158469" cy="318323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638799" y="4731819"/>
            <a:ext cx="2945495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latin typeface="Avenir Next Condensed Medium"/>
                <a:cs typeface="Avenir Next Condensed Medium"/>
              </a:rPr>
              <a:t>Colchero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venir Next Condensed Medium"/>
                <a:cs typeface="Avenir Next Condensed Medium"/>
              </a:rPr>
              <a:t> MA,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Avenir Next Condensed Medium"/>
                <a:cs typeface="Avenir Next Condensed Medium"/>
              </a:rPr>
              <a:t>et al. Health Affairs. 2017; 36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venir Next Condensed Medium"/>
                <a:cs typeface="Avenir Next Condensed Medium"/>
              </a:rPr>
              <a:t>(3)</a:t>
            </a:r>
            <a:endParaRPr lang="es-ES_tradnl" sz="1200" dirty="0">
              <a:solidFill>
                <a:schemeClr val="tx2">
                  <a:lumMod val="75000"/>
                </a:schemeClr>
              </a:solidFill>
              <a:latin typeface="Avenir Next Condensed Medium"/>
              <a:cs typeface="Avenir Next Condensed Medium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5614" t="39014" r="29972" b="33695"/>
          <a:stretch/>
        </p:blipFill>
        <p:spPr>
          <a:xfrm>
            <a:off x="567264" y="3795485"/>
            <a:ext cx="2903133" cy="1002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7833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018-03-19-PHOTO-0000019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" r="13391" b="3668"/>
          <a:stretch/>
        </p:blipFill>
        <p:spPr>
          <a:xfrm>
            <a:off x="4950282" y="704530"/>
            <a:ext cx="2379003" cy="39481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09" y="840530"/>
            <a:ext cx="2592072" cy="352130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77393" y="356779"/>
            <a:ext cx="1912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3366FF"/>
                </a:solidFill>
              </a:rPr>
              <a:t>Producto en Chile:</a:t>
            </a:r>
            <a:endParaRPr lang="es-ES" dirty="0">
              <a:solidFill>
                <a:srgbClr val="3366FF"/>
              </a:solidFill>
            </a:endParaRPr>
          </a:p>
        </p:txBody>
      </p:sp>
      <p:cxnSp>
        <p:nvCxnSpPr>
          <p:cNvPr id="7" name="Conector recto de flecha 6"/>
          <p:cNvCxnSpPr/>
          <p:nvPr/>
        </p:nvCxnSpPr>
        <p:spPr>
          <a:xfrm flipH="1" flipV="1">
            <a:off x="2458720" y="1855040"/>
            <a:ext cx="549061" cy="25867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2951529" y="2132518"/>
            <a:ext cx="8997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/>
              <a:t>Sellos Claros</a:t>
            </a:r>
            <a:endParaRPr lang="es-ES" sz="11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3568417" y="2728851"/>
            <a:ext cx="1240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tx2">
                    <a:lumMod val="75000"/>
                  </a:schemeClr>
                </a:solidFill>
              </a:rPr>
              <a:t>Sistema de etiquetado frontal engañoso (</a:t>
            </a:r>
            <a:r>
              <a:rPr lang="es-ES" sz="1200" dirty="0" err="1" smtClean="0">
                <a:solidFill>
                  <a:schemeClr val="tx2">
                    <a:lumMod val="75000"/>
                  </a:schemeClr>
                </a:solidFill>
              </a:rPr>
              <a:t>GDAs</a:t>
            </a:r>
            <a:r>
              <a:rPr lang="es-ES" sz="12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s-ES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943126" y="3229096"/>
            <a:ext cx="853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tx2">
                    <a:lumMod val="75000"/>
                  </a:schemeClr>
                </a:solidFill>
              </a:rPr>
              <a:t>Uso de personajes</a:t>
            </a:r>
            <a:endParaRPr lang="es-ES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7775444" y="4020656"/>
            <a:ext cx="1021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</a:rPr>
              <a:t>Patrocinio de ligas deportivas</a:t>
            </a:r>
            <a:endParaRPr lang="es-E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3568417" y="4017375"/>
            <a:ext cx="1099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tx2">
                    <a:lumMod val="75000"/>
                  </a:schemeClr>
                </a:solidFill>
              </a:rPr>
              <a:t>GDA de </a:t>
            </a:r>
            <a:r>
              <a:rPr lang="es-ES" sz="1200" dirty="0" err="1" smtClean="0">
                <a:solidFill>
                  <a:schemeClr val="tx2">
                    <a:lumMod val="75000"/>
                  </a:schemeClr>
                </a:solidFill>
              </a:rPr>
              <a:t>azucar</a:t>
            </a:r>
            <a:r>
              <a:rPr lang="es-ES" sz="1200" dirty="0" smtClean="0">
                <a:solidFill>
                  <a:schemeClr val="tx2">
                    <a:lumMod val="75000"/>
                  </a:schemeClr>
                </a:solidFill>
              </a:rPr>
              <a:t> basado en 92g por día</a:t>
            </a:r>
            <a:endParaRPr lang="es-ES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4" name="Conector recto de flecha 23"/>
          <p:cNvCxnSpPr/>
          <p:nvPr/>
        </p:nvCxnSpPr>
        <p:spPr>
          <a:xfrm flipH="1" flipV="1">
            <a:off x="6651675" y="2803870"/>
            <a:ext cx="1379385" cy="26499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>
            <a:stCxn id="18" idx="1"/>
          </p:cNvCxnSpPr>
          <p:nvPr/>
        </p:nvCxnSpPr>
        <p:spPr>
          <a:xfrm flipH="1">
            <a:off x="6833712" y="4389988"/>
            <a:ext cx="941732" cy="19515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4257225" y="3420212"/>
            <a:ext cx="693057" cy="67804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uadroTexto 34"/>
          <p:cNvSpPr txBox="1"/>
          <p:nvPr/>
        </p:nvSpPr>
        <p:spPr>
          <a:xfrm>
            <a:off x="5246077" y="295224"/>
            <a:ext cx="213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3366FF"/>
                </a:solidFill>
              </a:rPr>
              <a:t>Producto en México:</a:t>
            </a:r>
            <a:endParaRPr lang="es-ES" dirty="0">
              <a:solidFill>
                <a:srgbClr val="3366FF"/>
              </a:solidFill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554093" y="4098252"/>
            <a:ext cx="1061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2">
                    <a:lumMod val="75000"/>
                  </a:schemeClr>
                </a:solidFill>
              </a:rPr>
              <a:t>U</a:t>
            </a:r>
            <a:r>
              <a:rPr lang="es-ES" sz="1200" dirty="0" smtClean="0">
                <a:solidFill>
                  <a:schemeClr val="tx2">
                    <a:lumMod val="75000"/>
                  </a:schemeClr>
                </a:solidFill>
              </a:rPr>
              <a:t>so de personajes: prohibido</a:t>
            </a:r>
            <a:endParaRPr lang="es-ES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0" name="Agrupar 19"/>
          <p:cNvGrpSpPr/>
          <p:nvPr/>
        </p:nvGrpSpPr>
        <p:grpSpPr>
          <a:xfrm>
            <a:off x="6620250" y="4760707"/>
            <a:ext cx="2369756" cy="358686"/>
            <a:chOff x="6620250" y="4631347"/>
            <a:chExt cx="2369756" cy="358686"/>
          </a:xfrm>
        </p:grpSpPr>
        <p:sp>
          <p:nvSpPr>
            <p:cNvPr id="21" name="CuadroTexto 20"/>
            <p:cNvSpPr txBox="1"/>
            <p:nvPr/>
          </p:nvSpPr>
          <p:spPr>
            <a:xfrm>
              <a:off x="6917604" y="4631347"/>
              <a:ext cx="2072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#</a:t>
              </a:r>
              <a:r>
                <a:rPr lang="es-ES" sz="16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ObesidadSeriamente</a:t>
              </a:r>
              <a:endParaRPr lang="es-ES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22" name="Imagen 21" descr="image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250" y="4689966"/>
              <a:ext cx="373218" cy="300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583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246348" y="658921"/>
            <a:ext cx="8569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860052"/>
                </a:solidFill>
              </a:rPr>
              <a:t>¿Cómo ayudamos a un consumidor a hacer una elección rápida de un producto mas saludable?</a:t>
            </a:r>
            <a:endParaRPr lang="es-ES" sz="1600" b="1" dirty="0">
              <a:solidFill>
                <a:srgbClr val="860052"/>
              </a:solidFill>
            </a:endParaRPr>
          </a:p>
        </p:txBody>
      </p:sp>
      <p:grpSp>
        <p:nvGrpSpPr>
          <p:cNvPr id="17" name="Agrupar 16"/>
          <p:cNvGrpSpPr/>
          <p:nvPr/>
        </p:nvGrpSpPr>
        <p:grpSpPr>
          <a:xfrm>
            <a:off x="303216" y="1115667"/>
            <a:ext cx="8569128" cy="3506675"/>
            <a:chOff x="303216" y="1233267"/>
            <a:chExt cx="8569128" cy="3506675"/>
          </a:xfrm>
        </p:grpSpPr>
        <p:grpSp>
          <p:nvGrpSpPr>
            <p:cNvPr id="16" name="Agrupar 15"/>
            <p:cNvGrpSpPr/>
            <p:nvPr/>
          </p:nvGrpSpPr>
          <p:grpSpPr>
            <a:xfrm>
              <a:off x="739346" y="1407731"/>
              <a:ext cx="7380704" cy="3226190"/>
              <a:chOff x="617426" y="1407731"/>
              <a:chExt cx="7380704" cy="3226190"/>
            </a:xfrm>
          </p:grpSpPr>
          <p:grpSp>
            <p:nvGrpSpPr>
              <p:cNvPr id="15" name="Agrupar 14"/>
              <p:cNvGrpSpPr/>
              <p:nvPr/>
            </p:nvGrpSpPr>
            <p:grpSpPr>
              <a:xfrm>
                <a:off x="703736" y="1407731"/>
                <a:ext cx="7294394" cy="1213104"/>
                <a:chOff x="703736" y="1407731"/>
                <a:chExt cx="7294394" cy="1213104"/>
              </a:xfrm>
            </p:grpSpPr>
            <p:pic>
              <p:nvPicPr>
                <p:cNvPr id="2" name="Imagen 1" descr="SELLOSchile.pn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03170" y="1407731"/>
                  <a:ext cx="5394960" cy="1213104"/>
                </a:xfrm>
                <a:prstGeom prst="rect">
                  <a:avLst/>
                </a:prstGeom>
              </p:spPr>
            </p:pic>
            <p:sp>
              <p:nvSpPr>
                <p:cNvPr id="3" name="CuadroTexto 2"/>
                <p:cNvSpPr txBox="1"/>
                <p:nvPr/>
              </p:nvSpPr>
              <p:spPr>
                <a:xfrm>
                  <a:off x="703736" y="1447082"/>
                  <a:ext cx="102467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2000" b="1" dirty="0" smtClean="0">
                      <a:solidFill>
                        <a:srgbClr val="860052"/>
                      </a:solidFill>
                    </a:rPr>
                    <a:t>Chile:</a:t>
                  </a:r>
                  <a:endParaRPr lang="es-ES" sz="2000" b="1" dirty="0">
                    <a:solidFill>
                      <a:srgbClr val="860052"/>
                    </a:solidFill>
                  </a:endParaRPr>
                </a:p>
              </p:txBody>
            </p:sp>
          </p:grpSp>
          <p:sp>
            <p:nvSpPr>
              <p:cNvPr id="4" name="CuadroTexto 3"/>
              <p:cNvSpPr txBox="1"/>
              <p:nvPr/>
            </p:nvSpPr>
            <p:spPr>
              <a:xfrm>
                <a:off x="617426" y="3089958"/>
                <a:ext cx="10347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000" b="1" dirty="0" smtClean="0">
                    <a:solidFill>
                      <a:srgbClr val="860052"/>
                    </a:solidFill>
                  </a:rPr>
                  <a:t>México:</a:t>
                </a:r>
              </a:p>
            </p:txBody>
          </p:sp>
          <p:pic>
            <p:nvPicPr>
              <p:cNvPr id="12" name="Imagen 11" descr="ejemplo-porcentaje-408x123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8510" y="3000065"/>
                <a:ext cx="5419619" cy="1633856"/>
              </a:xfrm>
              <a:prstGeom prst="rect">
                <a:avLst/>
              </a:prstGeom>
            </p:spPr>
          </p:pic>
        </p:grpSp>
        <p:sp>
          <p:nvSpPr>
            <p:cNvPr id="14" name="Rectángulo 13"/>
            <p:cNvSpPr/>
            <p:nvPr/>
          </p:nvSpPr>
          <p:spPr>
            <a:xfrm>
              <a:off x="303216" y="1233267"/>
              <a:ext cx="8569128" cy="350667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9" name="Imagen 18" descr="downlo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1" y="1932318"/>
            <a:ext cx="1127895" cy="764324"/>
          </a:xfrm>
          <a:prstGeom prst="rect">
            <a:avLst/>
          </a:prstGeom>
        </p:spPr>
      </p:pic>
      <p:pic>
        <p:nvPicPr>
          <p:cNvPr id="20" name="Imagen 19" descr="downloa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0" y="3572731"/>
            <a:ext cx="1127895" cy="702862"/>
          </a:xfrm>
          <a:prstGeom prst="rect">
            <a:avLst/>
          </a:prstGeom>
        </p:spPr>
      </p:pic>
      <p:grpSp>
        <p:nvGrpSpPr>
          <p:cNvPr id="18" name="Agrupar 17"/>
          <p:cNvGrpSpPr/>
          <p:nvPr/>
        </p:nvGrpSpPr>
        <p:grpSpPr>
          <a:xfrm>
            <a:off x="6620250" y="4701907"/>
            <a:ext cx="2369756" cy="358686"/>
            <a:chOff x="6620250" y="4631347"/>
            <a:chExt cx="2369756" cy="358686"/>
          </a:xfrm>
        </p:grpSpPr>
        <p:sp>
          <p:nvSpPr>
            <p:cNvPr id="21" name="CuadroTexto 20"/>
            <p:cNvSpPr txBox="1"/>
            <p:nvPr/>
          </p:nvSpPr>
          <p:spPr>
            <a:xfrm>
              <a:off x="6917604" y="4631347"/>
              <a:ext cx="2072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#</a:t>
              </a:r>
              <a:r>
                <a:rPr lang="es-ES" sz="16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ObesidadSeriamente</a:t>
              </a:r>
              <a:endParaRPr lang="es-ES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22" name="Imagen 21" descr="images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250" y="4689966"/>
              <a:ext cx="373218" cy="300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161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6" y="894707"/>
            <a:ext cx="6250757" cy="357968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784684" y="4889584"/>
            <a:ext cx="23295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b="1" dirty="0" smtClean="0">
                <a:solidFill>
                  <a:srgbClr val="376092"/>
                </a:solidFill>
              </a:rPr>
              <a:t>El poder del Consumidor, Feb 22, 2018 </a:t>
            </a:r>
            <a:endParaRPr lang="es-ES" sz="1050" b="1" dirty="0">
              <a:solidFill>
                <a:srgbClr val="376092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080504" y="672846"/>
            <a:ext cx="6682062" cy="1004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251860" y="796815"/>
            <a:ext cx="2245560" cy="1004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5614514" y="904184"/>
            <a:ext cx="2245560" cy="1004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426516" y="796043"/>
            <a:ext cx="7843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¿Cuántas personas pueden interpretar este símbolo? </a:t>
            </a:r>
          </a:p>
          <a:p>
            <a:r>
              <a:rPr lang="es-ES" dirty="0" smtClean="0"/>
              <a:t>¿Cuántas personas lo pueden hacer cuando esta acompañado de 4 “globos” mas?</a:t>
            </a:r>
            <a:endParaRPr lang="es-ES" dirty="0"/>
          </a:p>
        </p:txBody>
      </p:sp>
      <p:grpSp>
        <p:nvGrpSpPr>
          <p:cNvPr id="11" name="Agrupar 10"/>
          <p:cNvGrpSpPr/>
          <p:nvPr/>
        </p:nvGrpSpPr>
        <p:grpSpPr>
          <a:xfrm>
            <a:off x="576185" y="4701907"/>
            <a:ext cx="2369756" cy="358686"/>
            <a:chOff x="6620250" y="4631347"/>
            <a:chExt cx="2369756" cy="358686"/>
          </a:xfrm>
        </p:grpSpPr>
        <p:sp>
          <p:nvSpPr>
            <p:cNvPr id="12" name="CuadroTexto 11"/>
            <p:cNvSpPr txBox="1"/>
            <p:nvPr/>
          </p:nvSpPr>
          <p:spPr>
            <a:xfrm>
              <a:off x="6917604" y="4631347"/>
              <a:ext cx="2072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#</a:t>
              </a:r>
              <a:r>
                <a:rPr lang="es-ES" sz="16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ObesidadSeriamente</a:t>
              </a:r>
              <a:endParaRPr lang="es-ES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14" name="Imagen 13" descr="imag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250" y="4689966"/>
              <a:ext cx="373218" cy="300067"/>
            </a:xfrm>
            <a:prstGeom prst="rect">
              <a:avLst/>
            </a:prstGeom>
          </p:spPr>
        </p:pic>
      </p:grpSp>
      <p:sp>
        <p:nvSpPr>
          <p:cNvPr id="7" name="Rectángulo 6"/>
          <p:cNvSpPr/>
          <p:nvPr/>
        </p:nvSpPr>
        <p:spPr>
          <a:xfrm>
            <a:off x="5714816" y="2010948"/>
            <a:ext cx="1863847" cy="2463439"/>
          </a:xfrm>
          <a:prstGeom prst="rect">
            <a:avLst/>
          </a:prstGeom>
          <a:solidFill>
            <a:schemeClr val="bg1"/>
          </a:solidFill>
          <a:ln w="19050" cmpd="sng">
            <a:noFill/>
            <a:tailEnd type="triangle"/>
          </a:ln>
        </p:spPr>
        <p:txBody>
          <a:bodyPr lIns="34289" tIns="34290" rIns="34289" bIns="34290"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773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6" y="894707"/>
            <a:ext cx="6250757" cy="357968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784684" y="4889584"/>
            <a:ext cx="23295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b="1" dirty="0" smtClean="0">
                <a:solidFill>
                  <a:srgbClr val="376092"/>
                </a:solidFill>
              </a:rPr>
              <a:t>El poder del Consumidor, Feb 22, 2018 </a:t>
            </a:r>
            <a:endParaRPr lang="es-ES" sz="1050" b="1" dirty="0">
              <a:solidFill>
                <a:srgbClr val="376092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080504" y="672846"/>
            <a:ext cx="6682062" cy="1004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251860" y="796815"/>
            <a:ext cx="2245560" cy="1004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5614514" y="904184"/>
            <a:ext cx="2245560" cy="1004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426516" y="796043"/>
            <a:ext cx="763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¿Cuántas personas pueden interpretar este símbolo? </a:t>
            </a:r>
          </a:p>
          <a:p>
            <a:r>
              <a:rPr lang="es-ES" dirty="0" smtClean="0"/>
              <a:t>¿Cuántas personas lo pueden hacer cuando esta acompañado de 4 globos mas?</a:t>
            </a:r>
            <a:endParaRPr lang="es-ES" dirty="0"/>
          </a:p>
        </p:txBody>
      </p:sp>
      <p:sp>
        <p:nvSpPr>
          <p:cNvPr id="8" name="Multiplicación 7"/>
          <p:cNvSpPr/>
          <p:nvPr/>
        </p:nvSpPr>
        <p:spPr>
          <a:xfrm>
            <a:off x="758248" y="1231976"/>
            <a:ext cx="3450029" cy="3819126"/>
          </a:xfrm>
          <a:prstGeom prst="mathMultiply">
            <a:avLst>
              <a:gd name="adj1" fmla="val 1545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de flecha 9"/>
          <p:cNvCxnSpPr/>
          <p:nvPr/>
        </p:nvCxnSpPr>
        <p:spPr>
          <a:xfrm flipH="1">
            <a:off x="7127532" y="2056453"/>
            <a:ext cx="555390" cy="369593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7715176" y="1554163"/>
            <a:ext cx="1213197" cy="1754327"/>
          </a:xfrm>
          <a:prstGeom prst="rect">
            <a:avLst/>
          </a:prstGeom>
          <a:noFill/>
          <a:ln>
            <a:solidFill>
              <a:srgbClr val="C0504D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En Chile hasta los niños de preescolar</a:t>
            </a:r>
          </a:p>
          <a:p>
            <a:r>
              <a:rPr lang="es-ES" dirty="0"/>
              <a:t>l</a:t>
            </a:r>
            <a:r>
              <a:rPr lang="es-ES" dirty="0" smtClean="0"/>
              <a:t>o pueden hacer</a:t>
            </a:r>
            <a:endParaRPr lang="es-ES" dirty="0"/>
          </a:p>
        </p:txBody>
      </p:sp>
      <p:grpSp>
        <p:nvGrpSpPr>
          <p:cNvPr id="11" name="Agrupar 10"/>
          <p:cNvGrpSpPr/>
          <p:nvPr/>
        </p:nvGrpSpPr>
        <p:grpSpPr>
          <a:xfrm>
            <a:off x="576185" y="4701907"/>
            <a:ext cx="2369756" cy="358686"/>
            <a:chOff x="6620250" y="4631347"/>
            <a:chExt cx="2369756" cy="358686"/>
          </a:xfrm>
        </p:grpSpPr>
        <p:sp>
          <p:nvSpPr>
            <p:cNvPr id="12" name="CuadroTexto 11"/>
            <p:cNvSpPr txBox="1"/>
            <p:nvPr/>
          </p:nvSpPr>
          <p:spPr>
            <a:xfrm>
              <a:off x="6917604" y="4631347"/>
              <a:ext cx="2072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#</a:t>
              </a:r>
              <a:r>
                <a:rPr lang="es-ES" sz="16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ObesidadSeriamente</a:t>
              </a:r>
              <a:endParaRPr lang="es-ES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14" name="Imagen 13" descr="imag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250" y="4689966"/>
              <a:ext cx="373218" cy="300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6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174058" y="1461729"/>
            <a:ext cx="556019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COMITÉ DE EXPERTOS ACADÉMICOS NACIONALES DEL ETIQUETADO FRONTAL DE ALIMENTOS PARA UNA MEJOR SALUD </a:t>
            </a:r>
            <a:endParaRPr lang="en-US" sz="1400" dirty="0">
              <a:latin typeface="+mj-lt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3185" y="2121603"/>
            <a:ext cx="434787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DRA. MARTHA KAUFER-</a:t>
            </a:r>
            <a:r>
              <a:rPr lang="es-ES" sz="900" dirty="0" smtClean="0"/>
              <a:t>HORWITZ </a:t>
            </a:r>
            <a:r>
              <a:rPr lang="es-ES" sz="900" b="1" dirty="0" smtClean="0">
                <a:solidFill>
                  <a:srgbClr val="FF0000"/>
                </a:solidFill>
              </a:rPr>
              <a:t>1</a:t>
            </a:r>
            <a:r>
              <a:rPr lang="es-ES" sz="900" b="1" dirty="0">
                <a:solidFill>
                  <a:srgbClr val="FF0000"/>
                </a:solidFill>
              </a:rPr>
              <a:t>§</a:t>
            </a:r>
            <a:r>
              <a:rPr lang="es-ES" sz="900" dirty="0"/>
              <a:t>, MTRA. LIZBETH TOLENTINO-</a:t>
            </a:r>
            <a:r>
              <a:rPr lang="es-ES" sz="900" dirty="0" smtClean="0"/>
              <a:t>MAYO </a:t>
            </a:r>
            <a:r>
              <a:rPr lang="es-ES" sz="900" b="1" dirty="0" smtClean="0">
                <a:solidFill>
                  <a:srgbClr val="FF0000"/>
                </a:solidFill>
              </a:rPr>
              <a:t>2</a:t>
            </a:r>
            <a:r>
              <a:rPr lang="es-ES" sz="900" dirty="0"/>
              <a:t>, DRA. ALEJANDRA </a:t>
            </a:r>
            <a:r>
              <a:rPr lang="es-ES" sz="900" dirty="0" smtClean="0"/>
              <a:t>JAUREGUI </a:t>
            </a:r>
            <a:r>
              <a:rPr lang="es-ES" sz="900" b="1" dirty="0" smtClean="0">
                <a:solidFill>
                  <a:srgbClr val="FF0000"/>
                </a:solidFill>
              </a:rPr>
              <a:t>2</a:t>
            </a:r>
            <a:r>
              <a:rPr lang="es-ES" sz="900" b="1" dirty="0">
                <a:solidFill>
                  <a:srgbClr val="FF0000"/>
                </a:solidFill>
              </a:rPr>
              <a:t>§</a:t>
            </a:r>
            <a:r>
              <a:rPr lang="es-ES" sz="900" dirty="0"/>
              <a:t>, MTRA. KARINA SÁNCHEZ-</a:t>
            </a:r>
            <a:r>
              <a:rPr lang="es-ES" sz="900" dirty="0" smtClean="0"/>
              <a:t>BAZÁN </a:t>
            </a:r>
            <a:r>
              <a:rPr lang="es-ES" sz="900" b="1" dirty="0" smtClean="0">
                <a:solidFill>
                  <a:srgbClr val="FF0000"/>
                </a:solidFill>
              </a:rPr>
              <a:t>2</a:t>
            </a:r>
            <a:r>
              <a:rPr lang="es-ES" sz="900" dirty="0" smtClean="0"/>
              <a:t>, </a:t>
            </a:r>
            <a:r>
              <a:rPr lang="es-ES" sz="900" dirty="0"/>
              <a:t>DR. HECTOR </a:t>
            </a:r>
            <a:r>
              <a:rPr lang="es-ES" sz="900" dirty="0" smtClean="0"/>
              <a:t>BOURGES </a:t>
            </a:r>
            <a:r>
              <a:rPr lang="es-ES" sz="900" b="1" dirty="0" smtClean="0">
                <a:solidFill>
                  <a:srgbClr val="FF0000"/>
                </a:solidFill>
              </a:rPr>
              <a:t>1</a:t>
            </a:r>
            <a:r>
              <a:rPr lang="es-ES" sz="900" b="1" dirty="0">
                <a:solidFill>
                  <a:srgbClr val="FF0000"/>
                </a:solidFill>
              </a:rPr>
              <a:t>*§</a:t>
            </a:r>
            <a:r>
              <a:rPr lang="es-ES" sz="900" dirty="0"/>
              <a:t>, MTRA. SOPHIA </a:t>
            </a:r>
            <a:r>
              <a:rPr lang="es-ES" sz="900" dirty="0" smtClean="0"/>
              <a:t>MARTINEZ </a:t>
            </a:r>
            <a:r>
              <a:rPr lang="es-ES" sz="900" b="1" dirty="0" smtClean="0">
                <a:solidFill>
                  <a:srgbClr val="FF0000"/>
                </a:solidFill>
              </a:rPr>
              <a:t>1</a:t>
            </a:r>
            <a:r>
              <a:rPr lang="es-ES" sz="900" dirty="0"/>
              <a:t>, DRA. OTILIA </a:t>
            </a:r>
            <a:r>
              <a:rPr lang="es-ES" sz="900" dirty="0" smtClean="0"/>
              <a:t>PERICHART </a:t>
            </a:r>
            <a:r>
              <a:rPr lang="es-ES" sz="900" b="1" dirty="0" smtClean="0">
                <a:solidFill>
                  <a:srgbClr val="FF0000"/>
                </a:solidFill>
              </a:rPr>
              <a:t>3</a:t>
            </a:r>
            <a:r>
              <a:rPr lang="es-ES" sz="900" b="1" dirty="0">
                <a:solidFill>
                  <a:srgbClr val="FF0000"/>
                </a:solidFill>
              </a:rPr>
              <a:t>§</a:t>
            </a:r>
            <a:r>
              <a:rPr lang="es-ES" sz="900" dirty="0"/>
              <a:t>, DR. MARIO </a:t>
            </a:r>
            <a:r>
              <a:rPr lang="es-ES" sz="900" dirty="0" smtClean="0"/>
              <a:t>ROJAS </a:t>
            </a:r>
            <a:r>
              <a:rPr lang="es-ES" sz="900" b="1" dirty="0">
                <a:solidFill>
                  <a:srgbClr val="FF0000"/>
                </a:solidFill>
              </a:rPr>
              <a:t>4§</a:t>
            </a:r>
            <a:r>
              <a:rPr lang="es-ES" sz="900" dirty="0" smtClean="0"/>
              <a:t>, DRA. CLAUDIA HUNOT </a:t>
            </a:r>
            <a:r>
              <a:rPr lang="es-ES" sz="900" b="1" dirty="0" smtClean="0">
                <a:solidFill>
                  <a:srgbClr val="FF0000"/>
                </a:solidFill>
              </a:rPr>
              <a:t>5§</a:t>
            </a:r>
            <a:r>
              <a:rPr lang="es-ES" sz="900" dirty="0"/>
              <a:t>, DRA. EDNA </a:t>
            </a:r>
            <a:r>
              <a:rPr lang="es-ES" sz="900" dirty="0" smtClean="0"/>
              <a:t>NAVA </a:t>
            </a:r>
            <a:r>
              <a:rPr lang="es-ES" sz="900" b="1" dirty="0" smtClean="0">
                <a:solidFill>
                  <a:srgbClr val="FF0000"/>
                </a:solidFill>
              </a:rPr>
              <a:t>6</a:t>
            </a:r>
            <a:r>
              <a:rPr lang="es-ES" sz="900" b="1" dirty="0">
                <a:solidFill>
                  <a:srgbClr val="FF0000"/>
                </a:solidFill>
              </a:rPr>
              <a:t>§</a:t>
            </a:r>
            <a:r>
              <a:rPr lang="es-ES" sz="900" dirty="0"/>
              <a:t>, DR. VICTOR </a:t>
            </a:r>
            <a:r>
              <a:rPr lang="es-ES" sz="900" dirty="0" smtClean="0"/>
              <a:t>RIOS </a:t>
            </a:r>
            <a:r>
              <a:rPr lang="es-ES" sz="900" b="1" dirty="0" smtClean="0">
                <a:solidFill>
                  <a:srgbClr val="FF0000"/>
                </a:solidFill>
              </a:rPr>
              <a:t>7</a:t>
            </a:r>
            <a:r>
              <a:rPr lang="es-ES" sz="900" dirty="0" smtClean="0"/>
              <a:t>,  </a:t>
            </a:r>
            <a:r>
              <a:rPr lang="es-ES" sz="900" dirty="0"/>
              <a:t>MTRA. GABRIELA </a:t>
            </a:r>
            <a:r>
              <a:rPr lang="es-ES" sz="900" dirty="0" smtClean="0"/>
              <a:t>PALOS </a:t>
            </a:r>
            <a:r>
              <a:rPr lang="es-ES" sz="900" b="1" dirty="0" smtClean="0">
                <a:solidFill>
                  <a:srgbClr val="FF0000"/>
                </a:solidFill>
              </a:rPr>
              <a:t>8</a:t>
            </a:r>
            <a:r>
              <a:rPr lang="es-ES" sz="900" dirty="0"/>
              <a:t>, MTRA. LORENA </a:t>
            </a:r>
            <a:r>
              <a:rPr lang="es-ES" sz="900" dirty="0" smtClean="0"/>
              <a:t>GONZÁLEZ </a:t>
            </a:r>
            <a:r>
              <a:rPr lang="es-ES" sz="900" b="1" dirty="0" smtClean="0">
                <a:solidFill>
                  <a:srgbClr val="FF0000"/>
                </a:solidFill>
              </a:rPr>
              <a:t>9</a:t>
            </a:r>
            <a:r>
              <a:rPr lang="es-ES" sz="900" dirty="0"/>
              <a:t>, DRA. TERESITA </a:t>
            </a:r>
            <a:r>
              <a:rPr lang="es-ES" sz="900" dirty="0" smtClean="0"/>
              <a:t>GONZÁLEZ </a:t>
            </a:r>
            <a:r>
              <a:rPr lang="es-ES" sz="900" b="1" dirty="0" smtClean="0">
                <a:solidFill>
                  <a:srgbClr val="FF0000"/>
                </a:solidFill>
              </a:rPr>
              <a:t>10</a:t>
            </a:r>
            <a:r>
              <a:rPr lang="es-ES" sz="900" b="1" dirty="0">
                <a:solidFill>
                  <a:srgbClr val="FF0000"/>
                </a:solidFill>
              </a:rPr>
              <a:t>*§</a:t>
            </a:r>
            <a:r>
              <a:rPr lang="es-ES" sz="900" dirty="0"/>
              <a:t>, DRA. MARCELA </a:t>
            </a:r>
            <a:r>
              <a:rPr lang="es-ES" sz="900" dirty="0" smtClean="0"/>
              <a:t>PÉREZ </a:t>
            </a:r>
            <a:r>
              <a:rPr lang="es-ES" sz="900" b="1" dirty="0" smtClean="0">
                <a:solidFill>
                  <a:srgbClr val="FF0000"/>
                </a:solidFill>
              </a:rPr>
              <a:t>11</a:t>
            </a:r>
            <a:r>
              <a:rPr lang="es-ES" sz="900" dirty="0"/>
              <a:t>, DR. ANTONIO </a:t>
            </a:r>
            <a:r>
              <a:rPr lang="es-ES" sz="900" dirty="0" smtClean="0"/>
              <a:t>GONZÁLEZ </a:t>
            </a:r>
            <a:r>
              <a:rPr lang="es-ES" sz="900" b="1" dirty="0" smtClean="0">
                <a:solidFill>
                  <a:srgbClr val="FF0000"/>
                </a:solidFill>
              </a:rPr>
              <a:t>12*</a:t>
            </a:r>
            <a:r>
              <a:rPr lang="es-ES" sz="900" dirty="0"/>
              <a:t>, MTRA. EVELIA </a:t>
            </a:r>
            <a:r>
              <a:rPr lang="es-ES" sz="900" dirty="0" smtClean="0"/>
              <a:t>APOLINAR </a:t>
            </a:r>
            <a:r>
              <a:rPr lang="es-ES" sz="900" b="1" dirty="0" smtClean="0">
                <a:solidFill>
                  <a:srgbClr val="FF0000"/>
                </a:solidFill>
              </a:rPr>
              <a:t>13</a:t>
            </a:r>
            <a:r>
              <a:rPr lang="es-ES" sz="900" dirty="0"/>
              <a:t>, DR. ARMANDO </a:t>
            </a:r>
            <a:r>
              <a:rPr lang="es-ES" sz="900" dirty="0" smtClean="0"/>
              <a:t>BARRIGUETE </a:t>
            </a:r>
            <a:r>
              <a:rPr lang="es-ES" sz="900" b="1" dirty="0" smtClean="0">
                <a:solidFill>
                  <a:srgbClr val="FF0000"/>
                </a:solidFill>
              </a:rPr>
              <a:t>1</a:t>
            </a:r>
            <a:r>
              <a:rPr lang="es-ES" sz="900" dirty="0" smtClean="0"/>
              <a:t>, DRA. LAURA MORENO </a:t>
            </a:r>
            <a:r>
              <a:rPr lang="es-ES" sz="900" b="1" dirty="0" smtClean="0">
                <a:solidFill>
                  <a:srgbClr val="FF0000"/>
                </a:solidFill>
              </a:rPr>
              <a:t>4</a:t>
            </a:r>
            <a:r>
              <a:rPr lang="es-ES" sz="900" dirty="0" smtClean="0"/>
              <a:t>, DRA. ELOISA COLIN </a:t>
            </a:r>
            <a:r>
              <a:rPr lang="es-ES" sz="900" b="1" dirty="0" smtClean="0">
                <a:solidFill>
                  <a:srgbClr val="FF0000"/>
                </a:solidFill>
              </a:rPr>
              <a:t>14 </a:t>
            </a:r>
            <a:r>
              <a:rPr lang="es-ES" sz="900" b="1" dirty="0">
                <a:solidFill>
                  <a:srgbClr val="FF0000"/>
                </a:solidFill>
              </a:rPr>
              <a:t>§</a:t>
            </a:r>
            <a:r>
              <a:rPr lang="es-ES" sz="900" dirty="0" smtClean="0"/>
              <a:t>, DRA. LUZ ELENA PALE </a:t>
            </a:r>
            <a:r>
              <a:rPr lang="es-ES" sz="900" b="1" dirty="0" smtClean="0">
                <a:solidFill>
                  <a:srgbClr val="FF0000"/>
                </a:solidFill>
              </a:rPr>
              <a:t>15</a:t>
            </a:r>
            <a:r>
              <a:rPr lang="es-ES" sz="900" dirty="0" smtClean="0"/>
              <a:t>, DR. VICTOR BORJA </a:t>
            </a:r>
            <a:r>
              <a:rPr lang="es-ES" sz="900" b="1" dirty="0" smtClean="0">
                <a:solidFill>
                  <a:srgbClr val="FF0000"/>
                </a:solidFill>
              </a:rPr>
              <a:t>11*</a:t>
            </a:r>
            <a:r>
              <a:rPr lang="es-ES" sz="900" dirty="0" smtClean="0"/>
              <a:t>, DR</a:t>
            </a:r>
            <a:r>
              <a:rPr lang="es-ES" sz="900" dirty="0"/>
              <a:t>. CARLOS AGUILAR-</a:t>
            </a:r>
            <a:r>
              <a:rPr lang="es-ES" sz="900" dirty="0" smtClean="0"/>
              <a:t>SALINAS </a:t>
            </a:r>
            <a:r>
              <a:rPr lang="es-ES" sz="900" b="1" dirty="0" smtClean="0">
                <a:solidFill>
                  <a:srgbClr val="FF0000"/>
                </a:solidFill>
              </a:rPr>
              <a:t>1</a:t>
            </a:r>
            <a:r>
              <a:rPr lang="es-ES" sz="900" b="1" dirty="0">
                <a:solidFill>
                  <a:srgbClr val="FF0000"/>
                </a:solidFill>
              </a:rPr>
              <a:t>*§</a:t>
            </a:r>
            <a:r>
              <a:rPr lang="es-ES" sz="900" dirty="0"/>
              <a:t>, DR. DAVID </a:t>
            </a:r>
            <a:r>
              <a:rPr lang="es-ES" sz="900" dirty="0" smtClean="0"/>
              <a:t>KERSHENOBICH </a:t>
            </a:r>
            <a:r>
              <a:rPr lang="es-ES" sz="900" b="1" dirty="0" smtClean="0">
                <a:solidFill>
                  <a:srgbClr val="FF0000"/>
                </a:solidFill>
              </a:rPr>
              <a:t>1</a:t>
            </a:r>
            <a:r>
              <a:rPr lang="es-ES" sz="900" b="1" dirty="0">
                <a:solidFill>
                  <a:srgbClr val="FF0000"/>
                </a:solidFill>
              </a:rPr>
              <a:t>*§,</a:t>
            </a:r>
            <a:r>
              <a:rPr lang="es-ES" sz="900" dirty="0"/>
              <a:t> DR. JUAN </a:t>
            </a:r>
            <a:r>
              <a:rPr lang="es-ES" sz="900" dirty="0" smtClean="0"/>
              <a:t>RIVERA </a:t>
            </a:r>
            <a:r>
              <a:rPr lang="es-ES" sz="900" b="1" dirty="0" smtClean="0">
                <a:solidFill>
                  <a:srgbClr val="FF0000"/>
                </a:solidFill>
              </a:rPr>
              <a:t>2</a:t>
            </a:r>
            <a:r>
              <a:rPr lang="es-ES" sz="900" dirty="0" smtClean="0"/>
              <a:t> </a:t>
            </a:r>
            <a:r>
              <a:rPr lang="es-ES" sz="900" b="1" dirty="0" smtClean="0">
                <a:solidFill>
                  <a:srgbClr val="FF0000"/>
                </a:solidFill>
              </a:rPr>
              <a:t>*</a:t>
            </a:r>
            <a:r>
              <a:rPr lang="es-ES" sz="900" b="1" dirty="0">
                <a:solidFill>
                  <a:srgbClr val="FF0000"/>
                </a:solidFill>
              </a:rPr>
              <a:t>§</a:t>
            </a:r>
            <a:r>
              <a:rPr lang="es-ES" sz="900" dirty="0"/>
              <a:t>, DR. SIMÓN </a:t>
            </a:r>
            <a:r>
              <a:rPr lang="es-ES" sz="900" dirty="0" smtClean="0"/>
              <a:t>BARQUERA </a:t>
            </a:r>
            <a:r>
              <a:rPr lang="es-ES" sz="900" b="1" dirty="0" smtClean="0">
                <a:solidFill>
                  <a:srgbClr val="FF0000"/>
                </a:solidFill>
              </a:rPr>
              <a:t>2</a:t>
            </a:r>
            <a:r>
              <a:rPr lang="es-ES" sz="900" b="1" dirty="0">
                <a:solidFill>
                  <a:srgbClr val="FF0000"/>
                </a:solidFill>
              </a:rPr>
              <a:t>* §</a:t>
            </a:r>
            <a:endParaRPr lang="es-ES" sz="900" b="1" dirty="0" smtClean="0">
              <a:solidFill>
                <a:srgbClr val="FF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72894" y="3619722"/>
            <a:ext cx="433868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>
                <a:solidFill>
                  <a:srgbClr val="FF0000"/>
                </a:solidFill>
              </a:rPr>
              <a:t>1.</a:t>
            </a:r>
            <a:r>
              <a:rPr lang="es-ES" sz="700" dirty="0" smtClean="0"/>
              <a:t> INSTITUTO NACIONAL DE NUTRICIÓN SALVADOR ZUBIRAN</a:t>
            </a:r>
            <a:r>
              <a:rPr lang="es-ES" sz="700" dirty="0"/>
              <a:t>, </a:t>
            </a:r>
            <a:r>
              <a:rPr lang="es-ES" sz="700" dirty="0">
                <a:solidFill>
                  <a:srgbClr val="FF0000"/>
                </a:solidFill>
              </a:rPr>
              <a:t>2</a:t>
            </a:r>
            <a:r>
              <a:rPr lang="es-ES" sz="700" dirty="0" smtClean="0">
                <a:solidFill>
                  <a:srgbClr val="FF0000"/>
                </a:solidFill>
              </a:rPr>
              <a:t>. </a:t>
            </a:r>
            <a:r>
              <a:rPr lang="es-ES" sz="700" dirty="0" smtClean="0"/>
              <a:t>INSTITUTO </a:t>
            </a:r>
            <a:r>
              <a:rPr lang="es-ES" sz="700" dirty="0"/>
              <a:t>NACIONAL DE SALUD PUBLICA, </a:t>
            </a:r>
            <a:r>
              <a:rPr lang="es-ES" sz="700" dirty="0" smtClean="0">
                <a:solidFill>
                  <a:srgbClr val="FF0000"/>
                </a:solidFill>
              </a:rPr>
              <a:t>3.</a:t>
            </a:r>
            <a:r>
              <a:rPr lang="es-ES" sz="700" dirty="0" smtClean="0"/>
              <a:t> INSTITUTO NACIONAL DE PERINATOLOGÍA, </a:t>
            </a:r>
            <a:r>
              <a:rPr lang="es-ES" sz="700" dirty="0" smtClean="0">
                <a:solidFill>
                  <a:srgbClr val="FF0000"/>
                </a:solidFill>
              </a:rPr>
              <a:t>4.</a:t>
            </a:r>
            <a:r>
              <a:rPr lang="es-ES" sz="700" dirty="0" smtClean="0"/>
              <a:t> UNIVERSIDAD </a:t>
            </a:r>
            <a:r>
              <a:rPr lang="es-ES" sz="700" dirty="0"/>
              <a:t>NACIONAL AUTÓNOMA DE </a:t>
            </a:r>
            <a:r>
              <a:rPr lang="es-ES" sz="700" dirty="0" smtClean="0"/>
              <a:t>MEXICO, </a:t>
            </a:r>
            <a:r>
              <a:rPr lang="es-ES" sz="700" dirty="0" smtClean="0">
                <a:solidFill>
                  <a:srgbClr val="FF0000"/>
                </a:solidFill>
              </a:rPr>
              <a:t>5.</a:t>
            </a:r>
            <a:r>
              <a:rPr lang="es-ES" sz="700" dirty="0" smtClean="0"/>
              <a:t> UNIVERSIDAD DE GUADALAJARA, </a:t>
            </a:r>
            <a:r>
              <a:rPr lang="es-ES" sz="700" dirty="0" smtClean="0">
                <a:solidFill>
                  <a:srgbClr val="FF0000"/>
                </a:solidFill>
              </a:rPr>
              <a:t>6.</a:t>
            </a:r>
            <a:r>
              <a:rPr lang="es-ES" sz="700" dirty="0" smtClean="0"/>
              <a:t> UNIVERSIDAD </a:t>
            </a:r>
            <a:r>
              <a:rPr lang="es-ES" sz="700" dirty="0"/>
              <a:t>AUTÓNOMA </a:t>
            </a:r>
            <a:r>
              <a:rPr lang="es-ES" sz="700" dirty="0" smtClean="0"/>
              <a:t>DE NUEVO LEÓN, </a:t>
            </a:r>
            <a:r>
              <a:rPr lang="es-ES" sz="700" dirty="0" smtClean="0">
                <a:solidFill>
                  <a:srgbClr val="FF0000"/>
                </a:solidFill>
              </a:rPr>
              <a:t>7.</a:t>
            </a:r>
            <a:r>
              <a:rPr lang="es-ES" sz="700" dirty="0" smtClean="0"/>
              <a:t> UNIVERSIDAD </a:t>
            </a:r>
            <a:r>
              <a:rPr lang="es-ES" sz="700" dirty="0"/>
              <a:t>AUTÓNOMA </a:t>
            </a:r>
            <a:r>
              <a:rPr lang="es-ES" sz="700" dirty="0" smtClean="0"/>
              <a:t>METROPOLITANA, </a:t>
            </a:r>
            <a:r>
              <a:rPr lang="es-ES" sz="700" dirty="0" smtClean="0">
                <a:solidFill>
                  <a:srgbClr val="FF0000"/>
                </a:solidFill>
              </a:rPr>
              <a:t>8.</a:t>
            </a:r>
            <a:r>
              <a:rPr lang="es-ES" sz="700" dirty="0" smtClean="0"/>
              <a:t> UNIVERSIDAD </a:t>
            </a:r>
            <a:r>
              <a:rPr lang="es-ES" sz="700" dirty="0"/>
              <a:t>AUTONOMA DE SAN LUIS </a:t>
            </a:r>
            <a:r>
              <a:rPr lang="es-ES" sz="700" dirty="0" smtClean="0"/>
              <a:t>POTOSI, </a:t>
            </a:r>
            <a:r>
              <a:rPr lang="es-ES" sz="700" dirty="0" smtClean="0">
                <a:solidFill>
                  <a:srgbClr val="FF0000"/>
                </a:solidFill>
              </a:rPr>
              <a:t>9.</a:t>
            </a:r>
            <a:r>
              <a:rPr lang="es-ES" sz="700" dirty="0" smtClean="0"/>
              <a:t> UNIVERSIDAD </a:t>
            </a:r>
            <a:r>
              <a:rPr lang="es-ES" sz="700" dirty="0"/>
              <a:t>AUTÓNOMA DE </a:t>
            </a:r>
            <a:r>
              <a:rPr lang="es-ES" sz="700" dirty="0" smtClean="0"/>
              <a:t>AGUASCALIENTES, </a:t>
            </a:r>
            <a:r>
              <a:rPr lang="es-ES" sz="700" dirty="0" smtClean="0">
                <a:solidFill>
                  <a:srgbClr val="FF0000"/>
                </a:solidFill>
              </a:rPr>
              <a:t>10.</a:t>
            </a:r>
            <a:r>
              <a:rPr lang="es-ES" sz="700" dirty="0" smtClean="0"/>
              <a:t> UNIVERSIDAD IBEROAMERICANA</a:t>
            </a:r>
            <a:r>
              <a:rPr lang="es-ES" sz="700" dirty="0" smtClean="0">
                <a:solidFill>
                  <a:srgbClr val="FF0000"/>
                </a:solidFill>
              </a:rPr>
              <a:t>,  11.</a:t>
            </a:r>
            <a:r>
              <a:rPr lang="es-ES" sz="700" dirty="0"/>
              <a:t> </a:t>
            </a:r>
            <a:r>
              <a:rPr lang="es-ES" sz="700" dirty="0" smtClean="0"/>
              <a:t>INSTITUTO </a:t>
            </a:r>
            <a:r>
              <a:rPr lang="es-ES" sz="700" dirty="0"/>
              <a:t>MEXICANO DEL SEGURO </a:t>
            </a:r>
            <a:r>
              <a:rPr lang="es-ES" sz="700" dirty="0" smtClean="0"/>
              <a:t>SOCIAL, </a:t>
            </a:r>
            <a:r>
              <a:rPr lang="es-ES" sz="700" dirty="0" smtClean="0">
                <a:solidFill>
                  <a:srgbClr val="FF0000"/>
                </a:solidFill>
              </a:rPr>
              <a:t>12.</a:t>
            </a:r>
            <a:r>
              <a:rPr lang="es-ES" sz="700" dirty="0" smtClean="0"/>
              <a:t> HOSPITAL GENERAL DE MEXICO, </a:t>
            </a:r>
            <a:r>
              <a:rPr lang="es-ES" sz="700" dirty="0" smtClean="0">
                <a:solidFill>
                  <a:srgbClr val="FF0000"/>
                </a:solidFill>
              </a:rPr>
              <a:t>13.</a:t>
            </a:r>
            <a:r>
              <a:rPr lang="es-ES" sz="700" dirty="0" smtClean="0"/>
              <a:t> HOSPITAL REGIONAL DE ALTA ESPECIALIDAD DEL BAJÍO, </a:t>
            </a:r>
            <a:r>
              <a:rPr lang="es-ES" sz="700" dirty="0" smtClean="0">
                <a:solidFill>
                  <a:srgbClr val="FF0000"/>
                </a:solidFill>
              </a:rPr>
              <a:t>14.</a:t>
            </a:r>
            <a:r>
              <a:rPr lang="es-ES" sz="700" dirty="0" smtClean="0"/>
              <a:t> INSTIITUTO NACIONAL DE CARDIOLOGÍA, </a:t>
            </a:r>
            <a:r>
              <a:rPr lang="es-ES" sz="700" b="1" dirty="0" smtClean="0">
                <a:solidFill>
                  <a:srgbClr val="FF0000"/>
                </a:solidFill>
              </a:rPr>
              <a:t>15.</a:t>
            </a:r>
            <a:r>
              <a:rPr lang="es-ES" sz="700" dirty="0" smtClean="0"/>
              <a:t> ESCUELA DE DIETETICA Y NUTRICIÓN DEL INSTITUTO DE SEGURIDAD SOCIAL Y SERVICIOS PARA TRABAJADORES DEL ESTADO.</a:t>
            </a:r>
          </a:p>
          <a:p>
            <a:endParaRPr lang="es-ES" sz="700" dirty="0" smtClean="0"/>
          </a:p>
          <a:p>
            <a:r>
              <a:rPr lang="es-ES" sz="700" b="1" dirty="0" smtClean="0">
                <a:solidFill>
                  <a:srgbClr val="FF0000"/>
                </a:solidFill>
              </a:rPr>
              <a:t>*</a:t>
            </a:r>
            <a:r>
              <a:rPr lang="es-ES" sz="700" dirty="0" smtClean="0"/>
              <a:t> MIEMBROS ACADEMIA NACIONAL DE MEDICINA DE MEXICO</a:t>
            </a:r>
          </a:p>
          <a:p>
            <a:r>
              <a:rPr lang="es-ES" sz="700" b="1" dirty="0" smtClean="0">
                <a:solidFill>
                  <a:srgbClr val="FF0000"/>
                </a:solidFill>
              </a:rPr>
              <a:t>§</a:t>
            </a:r>
            <a:r>
              <a:rPr lang="es-ES" sz="700" dirty="0" smtClean="0"/>
              <a:t> MIEMBROS SISTEMA NACIONAL DE INVESTIGADORES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-271409" y="479909"/>
            <a:ext cx="6442887" cy="85187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4B306A"/>
                </a:solidFill>
                <a:latin typeface="Arial"/>
                <a:ea typeface="+mj-ea"/>
                <a:cs typeface="Arial"/>
              </a:defRPr>
            </a:lvl1pPr>
          </a:lstStyle>
          <a:p>
            <a:pPr marL="444500"/>
            <a:r>
              <a:rPr lang="es-E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venir Next Condensed Medium"/>
                <a:cs typeface="Avenir Next Condensed Medium"/>
              </a:rPr>
              <a:t>POSTURA SOBRE UN SISTEMA DE ETIQUETADO FRONTAL DE ALIMENTOS Y BEBIDAS PARA MEXICO: UNA ESTRATEGIA PARA TOMA DE DECISIONES SALUDABLES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007631" y="1359731"/>
            <a:ext cx="2960076" cy="30008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900" b="1" dirty="0" smtClean="0">
                <a:solidFill>
                  <a:srgbClr val="FF0000"/>
                </a:solidFill>
              </a:rPr>
              <a:t>Instituciones Nacionales de Salud (6):</a:t>
            </a:r>
          </a:p>
          <a:p>
            <a:pPr marL="171450" indent="-171450">
              <a:buClr>
                <a:srgbClr val="FF0000"/>
              </a:buClr>
              <a:buSzPct val="130000"/>
              <a:buFont typeface="Wingdings" charset="2"/>
              <a:buChar char="§"/>
            </a:pPr>
            <a:r>
              <a:rPr lang="es-ES" sz="900" dirty="0" smtClean="0"/>
              <a:t>Instituto Nacional de Salud Pública</a:t>
            </a:r>
          </a:p>
          <a:p>
            <a:pPr marL="171450" indent="-171450">
              <a:buClr>
                <a:srgbClr val="FF0000"/>
              </a:buClr>
              <a:buSzPct val="130000"/>
              <a:buFont typeface="Wingdings" charset="2"/>
              <a:buChar char="§"/>
            </a:pPr>
            <a:r>
              <a:rPr lang="es-ES" sz="900" dirty="0" smtClean="0"/>
              <a:t>Instituto Nacional de Nutrición Salvador </a:t>
            </a:r>
            <a:r>
              <a:rPr lang="es-ES" sz="900" dirty="0" err="1" smtClean="0"/>
              <a:t>Zubirán</a:t>
            </a:r>
            <a:endParaRPr lang="es-ES" sz="900" dirty="0" smtClean="0"/>
          </a:p>
          <a:p>
            <a:pPr marL="171450" indent="-171450">
              <a:buClr>
                <a:srgbClr val="FF0000"/>
              </a:buClr>
              <a:buSzPct val="130000"/>
              <a:buFont typeface="Wingdings" charset="2"/>
              <a:buChar char="§"/>
            </a:pPr>
            <a:r>
              <a:rPr lang="es-ES" sz="900" dirty="0" smtClean="0"/>
              <a:t>Instituto Nacional de Perinatología</a:t>
            </a:r>
          </a:p>
          <a:p>
            <a:pPr marL="171450" indent="-171450">
              <a:buClr>
                <a:srgbClr val="FF0000"/>
              </a:buClr>
              <a:buSzPct val="130000"/>
              <a:buFont typeface="Wingdings" charset="2"/>
              <a:buChar char="§"/>
            </a:pPr>
            <a:r>
              <a:rPr lang="es-ES" sz="900" dirty="0" smtClean="0"/>
              <a:t>Instituto Nacional de Cardiología</a:t>
            </a:r>
          </a:p>
          <a:p>
            <a:pPr marL="171450" indent="-171450">
              <a:buClr>
                <a:srgbClr val="FF0000"/>
              </a:buClr>
              <a:buSzPct val="130000"/>
              <a:buFont typeface="Wingdings" charset="2"/>
              <a:buChar char="§"/>
            </a:pPr>
            <a:r>
              <a:rPr lang="es-ES" sz="900" dirty="0" smtClean="0"/>
              <a:t>Instituto Mexicano del Seguro Social</a:t>
            </a:r>
          </a:p>
          <a:p>
            <a:pPr marL="171450" indent="-171450">
              <a:buClr>
                <a:srgbClr val="FF0000"/>
              </a:buClr>
              <a:buSzPct val="130000"/>
              <a:buFont typeface="Wingdings" charset="2"/>
              <a:buChar char="§"/>
            </a:pPr>
            <a:r>
              <a:rPr lang="es-ES" sz="900" dirty="0" smtClean="0"/>
              <a:t>Instituto de Seguridad Social y Servicios para los Trabajadores del Estado</a:t>
            </a:r>
          </a:p>
          <a:p>
            <a:endParaRPr lang="es-ES" sz="900" dirty="0" smtClean="0"/>
          </a:p>
          <a:p>
            <a:r>
              <a:rPr lang="es-ES" sz="900" b="1" dirty="0" smtClean="0">
                <a:solidFill>
                  <a:srgbClr val="FF0000"/>
                </a:solidFill>
              </a:rPr>
              <a:t>Instituciones de Educación Superior (7):</a:t>
            </a:r>
            <a:endParaRPr lang="es-ES" sz="900" b="1" dirty="0">
              <a:solidFill>
                <a:srgbClr val="FF0000"/>
              </a:solidFill>
            </a:endParaRPr>
          </a:p>
          <a:p>
            <a:pPr marL="171450" indent="-171450">
              <a:buClr>
                <a:srgbClr val="FF0000"/>
              </a:buClr>
              <a:buSzPct val="130000"/>
              <a:buFont typeface="Wingdings" charset="2"/>
              <a:buChar char="§"/>
            </a:pPr>
            <a:r>
              <a:rPr lang="es-ES" sz="900" dirty="0" smtClean="0"/>
              <a:t>Universidad Nacional Autónoma de México</a:t>
            </a:r>
          </a:p>
          <a:p>
            <a:pPr marL="171450" indent="-171450">
              <a:buClr>
                <a:srgbClr val="FF0000"/>
              </a:buClr>
              <a:buSzPct val="130000"/>
              <a:buFont typeface="Wingdings" charset="2"/>
              <a:buChar char="§"/>
            </a:pPr>
            <a:r>
              <a:rPr lang="es-ES" sz="900" dirty="0"/>
              <a:t>Universidad de Guadalajara</a:t>
            </a:r>
          </a:p>
          <a:p>
            <a:pPr marL="171450" indent="-171450">
              <a:buClr>
                <a:srgbClr val="FF0000"/>
              </a:buClr>
              <a:buSzPct val="130000"/>
              <a:buFont typeface="Wingdings" charset="2"/>
              <a:buChar char="§"/>
            </a:pPr>
            <a:r>
              <a:rPr lang="es-ES" sz="900" dirty="0" smtClean="0"/>
              <a:t>Universidad Autónoma de Nuevo León</a:t>
            </a:r>
          </a:p>
          <a:p>
            <a:pPr marL="171450" indent="-171450">
              <a:buClr>
                <a:srgbClr val="FF0000"/>
              </a:buClr>
              <a:buSzPct val="130000"/>
              <a:buFont typeface="Wingdings" charset="2"/>
              <a:buChar char="§"/>
            </a:pPr>
            <a:r>
              <a:rPr lang="es-ES" sz="900" dirty="0" smtClean="0"/>
              <a:t>Universidad Autónoma de Aguascalientes</a:t>
            </a:r>
          </a:p>
          <a:p>
            <a:pPr marL="171450" indent="-171450">
              <a:buClr>
                <a:srgbClr val="FF0000"/>
              </a:buClr>
              <a:buSzPct val="130000"/>
              <a:buFont typeface="Wingdings" charset="2"/>
              <a:buChar char="§"/>
            </a:pPr>
            <a:r>
              <a:rPr lang="es-ES" sz="900" dirty="0" smtClean="0"/>
              <a:t>Universidad Autónoma Metropolitana</a:t>
            </a:r>
          </a:p>
          <a:p>
            <a:pPr marL="171450" indent="-171450">
              <a:buClr>
                <a:srgbClr val="FF0000"/>
              </a:buClr>
              <a:buSzPct val="130000"/>
              <a:buFont typeface="Wingdings" charset="2"/>
              <a:buChar char="§"/>
            </a:pPr>
            <a:r>
              <a:rPr lang="es-ES" sz="900" dirty="0" smtClean="0"/>
              <a:t>Universidad Iberoamericana</a:t>
            </a:r>
          </a:p>
          <a:p>
            <a:pPr marL="171450" indent="-171450">
              <a:buClr>
                <a:srgbClr val="FF0000"/>
              </a:buClr>
              <a:buSzPct val="130000"/>
              <a:buFont typeface="Wingdings" charset="2"/>
              <a:buChar char="§"/>
            </a:pPr>
            <a:r>
              <a:rPr lang="es-ES" sz="900" dirty="0" smtClean="0"/>
              <a:t>Universidad Autónoma de San Luis Potosí</a:t>
            </a:r>
          </a:p>
          <a:p>
            <a:endParaRPr lang="es-ES" sz="900" dirty="0"/>
          </a:p>
          <a:p>
            <a:r>
              <a:rPr lang="es-ES" sz="900" b="1" dirty="0" smtClean="0">
                <a:solidFill>
                  <a:srgbClr val="FF0000"/>
                </a:solidFill>
              </a:rPr>
              <a:t>Hospitales de Alta Especialidad (2):</a:t>
            </a:r>
          </a:p>
          <a:p>
            <a:pPr marL="171450" indent="-171450">
              <a:buClr>
                <a:srgbClr val="FF0000"/>
              </a:buClr>
              <a:buSzPct val="130000"/>
              <a:buFont typeface="Arial"/>
              <a:buChar char="•"/>
            </a:pPr>
            <a:r>
              <a:rPr lang="es-ES" sz="900" dirty="0" smtClean="0"/>
              <a:t>Hospital General de México</a:t>
            </a:r>
          </a:p>
          <a:p>
            <a:pPr marL="171450" indent="-171450">
              <a:buClr>
                <a:srgbClr val="FF0000"/>
              </a:buClr>
              <a:buSzPct val="130000"/>
              <a:buFont typeface="Arial"/>
              <a:buChar char="•"/>
            </a:pPr>
            <a:r>
              <a:rPr lang="es-ES" sz="900" dirty="0" smtClean="0"/>
              <a:t>Hospital Regional de Alta Especialidad del Bajío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007631" y="519435"/>
            <a:ext cx="30913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smtClean="0">
                <a:solidFill>
                  <a:srgbClr val="FF0000"/>
                </a:solidFill>
              </a:rPr>
              <a:t>26 AUTORES:</a:t>
            </a:r>
          </a:p>
          <a:p>
            <a:pPr marL="285750" indent="-285750">
              <a:buClr>
                <a:srgbClr val="FF0000"/>
              </a:buClr>
              <a:buSzPct val="104000"/>
              <a:buFont typeface="Wingdings" charset="2"/>
              <a:buChar char="§"/>
            </a:pPr>
            <a:r>
              <a:rPr lang="es-ES" sz="900" dirty="0" smtClean="0"/>
              <a:t>DOS DIRECTORES DE INSTITUTOS NACIONALES</a:t>
            </a:r>
          </a:p>
          <a:p>
            <a:pPr marL="285750" indent="-285750">
              <a:buClr>
                <a:srgbClr val="FF0000"/>
              </a:buClr>
              <a:buSzPct val="104000"/>
              <a:buFont typeface="Wingdings" charset="2"/>
              <a:buChar char="§"/>
            </a:pPr>
            <a:r>
              <a:rPr lang="es-ES" sz="900" dirty="0" smtClean="0"/>
              <a:t>8 MIEMBROS DE LA ACADEMIA NACIONAL DE MEDICINA</a:t>
            </a:r>
          </a:p>
          <a:p>
            <a:pPr marL="285750" indent="-285750">
              <a:buClr>
                <a:srgbClr val="FF0000"/>
              </a:buClr>
              <a:buSzPct val="104000"/>
              <a:buFont typeface="Wingdings" charset="2"/>
              <a:buChar char="§"/>
            </a:pPr>
            <a:r>
              <a:rPr lang="es-ES" sz="900" dirty="0" smtClean="0"/>
              <a:t>13 MIEMBROS DE SISTEMA NACIONAL DE INVESTIGADORES</a:t>
            </a:r>
            <a:endParaRPr lang="es-ES" sz="900" b="1" dirty="0" smtClean="0">
              <a:solidFill>
                <a:srgbClr val="FF000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2894" y="317518"/>
            <a:ext cx="5730064" cy="1724293"/>
          </a:xfrm>
          <a:prstGeom prst="rect">
            <a:avLst/>
          </a:prstGeom>
          <a:ln w="19050" cmpd="sng">
            <a:solidFill>
              <a:srgbClr val="FF0000"/>
            </a:solidFill>
            <a:tailEnd type="triangle"/>
          </a:ln>
        </p:spPr>
        <p:txBody>
          <a:bodyPr lIns="34289" tIns="34290" rIns="34289" bIns="34290"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6902464" y="4774532"/>
            <a:ext cx="2065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Salud Pub </a:t>
            </a:r>
            <a:r>
              <a:rPr lang="es-ES" sz="1200" dirty="0" err="1" smtClean="0"/>
              <a:t>Mex</a:t>
            </a:r>
            <a:r>
              <a:rPr lang="es-ES" sz="1200" dirty="0" smtClean="0"/>
              <a:t>, </a:t>
            </a:r>
            <a:r>
              <a:rPr lang="es-ES" sz="1200" i="1" dirty="0" smtClean="0"/>
              <a:t>in </a:t>
            </a:r>
            <a:r>
              <a:rPr lang="es-ES" sz="1200" i="1" dirty="0" err="1" smtClean="0"/>
              <a:t>press</a:t>
            </a:r>
            <a:r>
              <a:rPr lang="es-ES" sz="1200" i="1" dirty="0" smtClean="0"/>
              <a:t> </a:t>
            </a:r>
            <a:r>
              <a:rPr lang="es-ES" sz="1200" dirty="0" smtClean="0"/>
              <a:t>2018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4629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_629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1"/>
          <a:stretch/>
        </p:blipFill>
        <p:spPr>
          <a:xfrm>
            <a:off x="0" y="461"/>
            <a:ext cx="1541288" cy="5151506"/>
          </a:xfrm>
          <a:prstGeom prst="rect">
            <a:avLst/>
          </a:prstGeom>
        </p:spPr>
      </p:pic>
      <p:pic>
        <p:nvPicPr>
          <p:cNvPr id="4" name="Imagen 3" descr="IMG_629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6"/>
          <a:stretch/>
        </p:blipFill>
        <p:spPr>
          <a:xfrm>
            <a:off x="8091285" y="-13873"/>
            <a:ext cx="1052714" cy="5174307"/>
          </a:xfrm>
          <a:prstGeom prst="rect">
            <a:avLst/>
          </a:prstGeom>
        </p:spPr>
      </p:pic>
      <p:pic>
        <p:nvPicPr>
          <p:cNvPr id="5" name="Imagen 4" descr="logo_an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98" y="112099"/>
            <a:ext cx="1011936" cy="10119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2723" b="5301"/>
          <a:stretch/>
        </p:blipFill>
        <p:spPr>
          <a:xfrm>
            <a:off x="1506011" y="-13873"/>
            <a:ext cx="6573515" cy="517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1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1660" y="32862"/>
            <a:ext cx="8778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31859C"/>
                </a:solidFill>
              </a:rPr>
              <a:t>Organizaciones medicas y de salud que apoyan la postura del grupo de expertos mexicanos en etiquetado frontal de alimentos</a:t>
            </a:r>
            <a:endParaRPr lang="es-ES" sz="2000" dirty="0" smtClean="0">
              <a:solidFill>
                <a:srgbClr val="31859C"/>
              </a:solidFill>
            </a:endParaRPr>
          </a:p>
          <a:p>
            <a:endParaRPr lang="es-ES" sz="2000" dirty="0"/>
          </a:p>
        </p:txBody>
      </p:sp>
      <p:pic>
        <p:nvPicPr>
          <p:cNvPr id="3" name="Imagen 2" descr="LOGO ALTA RESOL. APM.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963" y="1858068"/>
            <a:ext cx="1217144" cy="688447"/>
          </a:xfrm>
          <a:prstGeom prst="rect">
            <a:avLst/>
          </a:prstGeom>
        </p:spPr>
      </p:pic>
      <p:pic>
        <p:nvPicPr>
          <p:cNvPr id="4" name="Imagen 3" descr="ames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34" y="1048012"/>
            <a:ext cx="1426680" cy="713098"/>
          </a:xfrm>
          <a:prstGeom prst="rect">
            <a:avLst/>
          </a:prstGeom>
        </p:spPr>
      </p:pic>
      <p:pic>
        <p:nvPicPr>
          <p:cNvPr id="5" name="Imagen 4" descr="Logo SMO.jpe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70" y="1227410"/>
            <a:ext cx="1558063" cy="886519"/>
          </a:xfrm>
          <a:prstGeom prst="rect">
            <a:avLst/>
          </a:prstGeom>
        </p:spPr>
      </p:pic>
      <p:pic>
        <p:nvPicPr>
          <p:cNvPr id="9" name="Imagen 8" descr="downloa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299" y="3781788"/>
            <a:ext cx="2038091" cy="679364"/>
          </a:xfrm>
          <a:prstGeom prst="rect">
            <a:avLst/>
          </a:prstGeom>
        </p:spPr>
      </p:pic>
      <p:pic>
        <p:nvPicPr>
          <p:cNvPr id="10" name="Imagen 9" descr="downloa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81" y="909117"/>
            <a:ext cx="1061957" cy="1338066"/>
          </a:xfrm>
          <a:prstGeom prst="rect">
            <a:avLst/>
          </a:prstGeom>
        </p:spPr>
      </p:pic>
      <p:pic>
        <p:nvPicPr>
          <p:cNvPr id="11" name="Imagen 10" descr="downloa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96" y="1034908"/>
            <a:ext cx="1199354" cy="1126060"/>
          </a:xfrm>
          <a:prstGeom prst="rect">
            <a:avLst/>
          </a:prstGeom>
        </p:spPr>
      </p:pic>
      <p:pic>
        <p:nvPicPr>
          <p:cNvPr id="14" name="Imagen 13" descr="downloa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48" y="3867423"/>
            <a:ext cx="2031204" cy="710921"/>
          </a:xfrm>
          <a:prstGeom prst="rect">
            <a:avLst/>
          </a:prstGeom>
        </p:spPr>
      </p:pic>
      <p:pic>
        <p:nvPicPr>
          <p:cNvPr id="15" name="Imagen 14" descr="downloa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86" y="3577154"/>
            <a:ext cx="1693229" cy="1183372"/>
          </a:xfrm>
          <a:prstGeom prst="rect">
            <a:avLst/>
          </a:prstGeom>
        </p:spPr>
      </p:pic>
      <p:pic>
        <p:nvPicPr>
          <p:cNvPr id="16" name="Imagen 15" descr="cropped-banner1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29" y="2711124"/>
            <a:ext cx="2547778" cy="1156299"/>
          </a:xfrm>
          <a:prstGeom prst="rect">
            <a:avLst/>
          </a:prstGeom>
        </p:spPr>
      </p:pic>
      <p:pic>
        <p:nvPicPr>
          <p:cNvPr id="17" name="Imagen 16" descr="CLAS logo esp hi res v2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818" y="2546515"/>
            <a:ext cx="2403515" cy="806256"/>
          </a:xfrm>
          <a:prstGeom prst="rect">
            <a:avLst/>
          </a:prstGeom>
        </p:spPr>
      </p:pic>
      <p:pic>
        <p:nvPicPr>
          <p:cNvPr id="18" name="Imagen 17" descr="customer-6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r="60352" b="7823"/>
          <a:stretch/>
        </p:blipFill>
        <p:spPr>
          <a:xfrm>
            <a:off x="4303101" y="2344482"/>
            <a:ext cx="1318650" cy="1260906"/>
          </a:xfrm>
          <a:prstGeom prst="rect">
            <a:avLst/>
          </a:prstGeom>
        </p:spPr>
      </p:pic>
      <p:grpSp>
        <p:nvGrpSpPr>
          <p:cNvPr id="19" name="Agrupar 18"/>
          <p:cNvGrpSpPr/>
          <p:nvPr/>
        </p:nvGrpSpPr>
        <p:grpSpPr>
          <a:xfrm>
            <a:off x="6620250" y="4701907"/>
            <a:ext cx="2369756" cy="358686"/>
            <a:chOff x="6620250" y="4631347"/>
            <a:chExt cx="2369756" cy="358686"/>
          </a:xfrm>
        </p:grpSpPr>
        <p:sp>
          <p:nvSpPr>
            <p:cNvPr id="20" name="CuadroTexto 19"/>
            <p:cNvSpPr txBox="1"/>
            <p:nvPr/>
          </p:nvSpPr>
          <p:spPr>
            <a:xfrm>
              <a:off x="6917604" y="4631347"/>
              <a:ext cx="2072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#</a:t>
              </a:r>
              <a:r>
                <a:rPr lang="es-ES" sz="16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ObesidadSeriamente</a:t>
              </a:r>
              <a:endParaRPr lang="es-ES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21" name="Imagen 20" descr="images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250" y="4689966"/>
              <a:ext cx="373218" cy="300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771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b="21262"/>
          <a:stretch/>
        </p:blipFill>
        <p:spPr>
          <a:xfrm>
            <a:off x="555255" y="1020206"/>
            <a:ext cx="4233091" cy="356677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073458" y="1243702"/>
            <a:ext cx="3500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Suspensión de mesa de trabajo de OMENT por imposibilidad de conformar consensos</a:t>
            </a:r>
          </a:p>
          <a:p>
            <a:endParaRPr lang="es-ES" sz="1600" dirty="0"/>
          </a:p>
          <a:p>
            <a:r>
              <a:rPr lang="es-ES" sz="1600" dirty="0" smtClean="0"/>
              <a:t>Proceso de conformación del etiquetado GDA en México</a:t>
            </a:r>
            <a:endParaRPr lang="es-ES" sz="1600" dirty="0"/>
          </a:p>
        </p:txBody>
      </p:sp>
      <p:sp>
        <p:nvSpPr>
          <p:cNvPr id="7" name="CuadroTexto 6"/>
          <p:cNvSpPr txBox="1"/>
          <p:nvPr/>
        </p:nvSpPr>
        <p:spPr>
          <a:xfrm>
            <a:off x="5103094" y="3111894"/>
            <a:ext cx="3672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smtClean="0">
                <a:solidFill>
                  <a:srgbClr val="376092"/>
                </a:solidFill>
              </a:rPr>
              <a:t>CASO MEXICANO:</a:t>
            </a:r>
          </a:p>
          <a:p>
            <a:endParaRPr lang="es-ES" sz="1000" b="1" dirty="0" smtClean="0">
              <a:solidFill>
                <a:srgbClr val="376092"/>
              </a:solidFill>
            </a:endParaRPr>
          </a:p>
          <a:p>
            <a:r>
              <a:rPr lang="es-ES" sz="1000" b="1" dirty="0" smtClean="0">
                <a:solidFill>
                  <a:srgbClr val="376092"/>
                </a:solidFill>
              </a:rPr>
              <a:t>UKHF</a:t>
            </a:r>
            <a:r>
              <a:rPr lang="es-ES" sz="1000" b="1" dirty="0">
                <a:solidFill>
                  <a:srgbClr val="376092"/>
                </a:solidFill>
              </a:rPr>
              <a:t>. </a:t>
            </a:r>
            <a:r>
              <a:rPr lang="es-ES" sz="1000" b="1" dirty="0" err="1">
                <a:solidFill>
                  <a:srgbClr val="376092"/>
                </a:solidFill>
              </a:rPr>
              <a:t>Public</a:t>
            </a:r>
            <a:r>
              <a:rPr lang="es-ES" sz="1000" b="1" dirty="0">
                <a:solidFill>
                  <a:srgbClr val="376092"/>
                </a:solidFill>
              </a:rPr>
              <a:t> </a:t>
            </a:r>
            <a:r>
              <a:rPr lang="es-ES" sz="1000" b="1" dirty="0" err="1">
                <a:solidFill>
                  <a:srgbClr val="376092"/>
                </a:solidFill>
              </a:rPr>
              <a:t>Health</a:t>
            </a:r>
            <a:r>
              <a:rPr lang="es-ES" sz="1000" b="1" dirty="0">
                <a:solidFill>
                  <a:srgbClr val="376092"/>
                </a:solidFill>
              </a:rPr>
              <a:t> and </a:t>
            </a:r>
            <a:r>
              <a:rPr lang="es-ES" sz="1000" b="1" dirty="0" err="1">
                <a:solidFill>
                  <a:srgbClr val="376092"/>
                </a:solidFill>
              </a:rPr>
              <a:t>the</a:t>
            </a:r>
            <a:r>
              <a:rPr lang="es-ES" sz="1000" b="1" dirty="0">
                <a:solidFill>
                  <a:srgbClr val="376092"/>
                </a:solidFill>
              </a:rPr>
              <a:t> </a:t>
            </a:r>
            <a:r>
              <a:rPr lang="es-ES" sz="1000" b="1" dirty="0" err="1">
                <a:solidFill>
                  <a:srgbClr val="376092"/>
                </a:solidFill>
              </a:rPr>
              <a:t>food</a:t>
            </a:r>
            <a:r>
              <a:rPr lang="es-ES" sz="1000" b="1" dirty="0">
                <a:solidFill>
                  <a:srgbClr val="376092"/>
                </a:solidFill>
              </a:rPr>
              <a:t> and </a:t>
            </a:r>
            <a:r>
              <a:rPr lang="es-ES" sz="1000" b="1" dirty="0" err="1">
                <a:solidFill>
                  <a:srgbClr val="376092"/>
                </a:solidFill>
              </a:rPr>
              <a:t>drinks</a:t>
            </a:r>
            <a:r>
              <a:rPr lang="es-ES" sz="1000" b="1" dirty="0">
                <a:solidFill>
                  <a:srgbClr val="376092"/>
                </a:solidFill>
              </a:rPr>
              <a:t> </a:t>
            </a:r>
            <a:r>
              <a:rPr lang="es-ES" sz="1000" b="1" dirty="0" err="1">
                <a:solidFill>
                  <a:srgbClr val="376092"/>
                </a:solidFill>
              </a:rPr>
              <a:t>industry</a:t>
            </a:r>
            <a:r>
              <a:rPr lang="es-ES" sz="1000" b="1" dirty="0">
                <a:solidFill>
                  <a:srgbClr val="376092"/>
                </a:solidFill>
              </a:rPr>
              <a:t>: </a:t>
            </a:r>
            <a:r>
              <a:rPr lang="es-ES" sz="1000" b="1" dirty="0" err="1">
                <a:solidFill>
                  <a:srgbClr val="376092"/>
                </a:solidFill>
              </a:rPr>
              <a:t>the</a:t>
            </a:r>
            <a:r>
              <a:rPr lang="es-ES" sz="1000" b="1" dirty="0">
                <a:solidFill>
                  <a:srgbClr val="376092"/>
                </a:solidFill>
              </a:rPr>
              <a:t> </a:t>
            </a:r>
            <a:r>
              <a:rPr lang="es-ES" sz="1000" b="1" dirty="0" err="1">
                <a:solidFill>
                  <a:srgbClr val="376092"/>
                </a:solidFill>
              </a:rPr>
              <a:t>governance</a:t>
            </a:r>
            <a:r>
              <a:rPr lang="es-ES" sz="1000" b="1" dirty="0">
                <a:solidFill>
                  <a:srgbClr val="376092"/>
                </a:solidFill>
              </a:rPr>
              <a:t> and </a:t>
            </a:r>
            <a:r>
              <a:rPr lang="es-ES" sz="1000" b="1" dirty="0" err="1">
                <a:solidFill>
                  <a:srgbClr val="376092"/>
                </a:solidFill>
              </a:rPr>
              <a:t>ethics</a:t>
            </a:r>
            <a:r>
              <a:rPr lang="es-ES" sz="1000" b="1" dirty="0">
                <a:solidFill>
                  <a:srgbClr val="376092"/>
                </a:solidFill>
              </a:rPr>
              <a:t> of </a:t>
            </a:r>
            <a:r>
              <a:rPr lang="es-ES" sz="1000" b="1" dirty="0" err="1">
                <a:solidFill>
                  <a:srgbClr val="376092"/>
                </a:solidFill>
              </a:rPr>
              <a:t>interaction</a:t>
            </a:r>
            <a:r>
              <a:rPr lang="es-ES" sz="1000" b="1" dirty="0">
                <a:solidFill>
                  <a:srgbClr val="376092"/>
                </a:solidFill>
              </a:rPr>
              <a:t>: </a:t>
            </a:r>
            <a:r>
              <a:rPr lang="es-ES" sz="1000" b="1" dirty="0" err="1">
                <a:solidFill>
                  <a:srgbClr val="376092"/>
                </a:solidFill>
              </a:rPr>
              <a:t>Lessons</a:t>
            </a:r>
            <a:r>
              <a:rPr lang="es-ES" sz="1000" b="1" dirty="0">
                <a:solidFill>
                  <a:srgbClr val="376092"/>
                </a:solidFill>
              </a:rPr>
              <a:t> </a:t>
            </a:r>
            <a:r>
              <a:rPr lang="es-ES" sz="1000" b="1" dirty="0" err="1">
                <a:solidFill>
                  <a:srgbClr val="376092"/>
                </a:solidFill>
              </a:rPr>
              <a:t>from</a:t>
            </a:r>
            <a:r>
              <a:rPr lang="es-ES" sz="1000" b="1" dirty="0">
                <a:solidFill>
                  <a:srgbClr val="376092"/>
                </a:solidFill>
              </a:rPr>
              <a:t> </a:t>
            </a:r>
            <a:r>
              <a:rPr lang="es-ES" sz="1000" b="1" dirty="0" err="1">
                <a:solidFill>
                  <a:srgbClr val="376092"/>
                </a:solidFill>
              </a:rPr>
              <a:t>research</a:t>
            </a:r>
            <a:r>
              <a:rPr lang="es-ES" sz="1000" b="1" dirty="0">
                <a:solidFill>
                  <a:srgbClr val="376092"/>
                </a:solidFill>
              </a:rPr>
              <a:t>, </a:t>
            </a:r>
            <a:r>
              <a:rPr lang="es-ES" sz="1000" b="1" dirty="0" err="1">
                <a:solidFill>
                  <a:srgbClr val="376092"/>
                </a:solidFill>
              </a:rPr>
              <a:t>policy</a:t>
            </a:r>
            <a:r>
              <a:rPr lang="es-ES" sz="1000" b="1" dirty="0">
                <a:solidFill>
                  <a:srgbClr val="376092"/>
                </a:solidFill>
              </a:rPr>
              <a:t> and </a:t>
            </a:r>
            <a:r>
              <a:rPr lang="es-ES" sz="1000" b="1" dirty="0" err="1">
                <a:solidFill>
                  <a:srgbClr val="376092"/>
                </a:solidFill>
              </a:rPr>
              <a:t>practice</a:t>
            </a:r>
            <a:r>
              <a:rPr lang="es-ES" sz="1000" b="1" dirty="0">
                <a:solidFill>
                  <a:srgbClr val="376092"/>
                </a:solidFill>
              </a:rPr>
              <a:t>.</a:t>
            </a:r>
          </a:p>
          <a:p>
            <a:endParaRPr lang="es-ES" sz="1000" b="1" dirty="0">
              <a:solidFill>
                <a:srgbClr val="376092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32591" t="82873" r="28362"/>
          <a:stretch/>
        </p:blipFill>
        <p:spPr>
          <a:xfrm>
            <a:off x="6030478" y="3878164"/>
            <a:ext cx="1209458" cy="5677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073458" y="1102738"/>
            <a:ext cx="3500394" cy="345900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1791362" y="356458"/>
            <a:ext cx="5816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31859C"/>
                </a:solidFill>
              </a:rPr>
              <a:t>Blindar la toma de decisiones de conflictos de interés</a:t>
            </a:r>
            <a:endParaRPr lang="es-ES" dirty="0">
              <a:solidFill>
                <a:srgbClr val="31859C"/>
              </a:solidFill>
            </a:endParaRPr>
          </a:p>
        </p:txBody>
      </p:sp>
      <p:grpSp>
        <p:nvGrpSpPr>
          <p:cNvPr id="10" name="Agrupar 9"/>
          <p:cNvGrpSpPr/>
          <p:nvPr/>
        </p:nvGrpSpPr>
        <p:grpSpPr>
          <a:xfrm>
            <a:off x="6620250" y="4701907"/>
            <a:ext cx="2369756" cy="358686"/>
            <a:chOff x="6620250" y="4631347"/>
            <a:chExt cx="2369756" cy="358686"/>
          </a:xfrm>
        </p:grpSpPr>
        <p:sp>
          <p:nvSpPr>
            <p:cNvPr id="11" name="CuadroTexto 10"/>
            <p:cNvSpPr txBox="1"/>
            <p:nvPr/>
          </p:nvSpPr>
          <p:spPr>
            <a:xfrm>
              <a:off x="6917604" y="4631347"/>
              <a:ext cx="2072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#</a:t>
              </a:r>
              <a:r>
                <a:rPr lang="es-ES" sz="16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ObesidadSeriamente</a:t>
              </a:r>
              <a:endParaRPr lang="es-ES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13" name="Imagen 12" descr="image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250" y="4689966"/>
              <a:ext cx="373218" cy="300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839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08" y="2113904"/>
            <a:ext cx="2492962" cy="2485373"/>
          </a:xfrm>
          <a:prstGeom prst="rect">
            <a:avLst/>
          </a:prstGeom>
        </p:spPr>
      </p:pic>
      <p:pic>
        <p:nvPicPr>
          <p:cNvPr id="4" name="Imagen 3" descr="extracto-garcinia-cambog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08" y="192233"/>
            <a:ext cx="3772370" cy="1692133"/>
          </a:xfrm>
          <a:prstGeom prst="rect">
            <a:avLst/>
          </a:prstGeom>
        </p:spPr>
      </p:pic>
      <p:pic>
        <p:nvPicPr>
          <p:cNvPr id="5" name="Imagen 4" descr="Dietas-efectivas-para-adelgazar-300x25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429" y="2224758"/>
            <a:ext cx="2591741" cy="2159784"/>
          </a:xfrm>
          <a:prstGeom prst="rect">
            <a:avLst/>
          </a:prstGeom>
        </p:spPr>
      </p:pic>
      <p:pic>
        <p:nvPicPr>
          <p:cNvPr id="6" name="Imagen 5" descr="4782d69f61cb3ac84751b1096864f18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03" y="192233"/>
            <a:ext cx="1269382" cy="1823392"/>
          </a:xfrm>
          <a:prstGeom prst="rect">
            <a:avLst/>
          </a:prstGeom>
        </p:spPr>
      </p:pic>
      <p:pic>
        <p:nvPicPr>
          <p:cNvPr id="7" name="Imagen 6" descr="adelgazar-10-kilos-http-www-hagodieta-co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186" y="2224758"/>
            <a:ext cx="1941866" cy="22038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20888" y="380891"/>
            <a:ext cx="26434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Gran oferta de </a:t>
            </a:r>
            <a:r>
              <a:rPr lang="es-ES" dirty="0" smtClean="0">
                <a:solidFill>
                  <a:srgbClr val="376092"/>
                </a:solidFill>
              </a:rPr>
              <a:t>tratamientos sin sustento científico</a:t>
            </a:r>
            <a:r>
              <a:rPr lang="es-ES" dirty="0" smtClean="0"/>
              <a:t>, ofrecen soluciones fáciles con pobres resultados  </a:t>
            </a:r>
          </a:p>
        </p:txBody>
      </p:sp>
      <p:grpSp>
        <p:nvGrpSpPr>
          <p:cNvPr id="9" name="Agrupar 8"/>
          <p:cNvGrpSpPr/>
          <p:nvPr/>
        </p:nvGrpSpPr>
        <p:grpSpPr>
          <a:xfrm>
            <a:off x="6620250" y="4701907"/>
            <a:ext cx="2369756" cy="358686"/>
            <a:chOff x="6620250" y="4631347"/>
            <a:chExt cx="2369756" cy="358686"/>
          </a:xfrm>
        </p:grpSpPr>
        <p:sp>
          <p:nvSpPr>
            <p:cNvPr id="10" name="CuadroTexto 9"/>
            <p:cNvSpPr txBox="1"/>
            <p:nvPr/>
          </p:nvSpPr>
          <p:spPr>
            <a:xfrm>
              <a:off x="6917604" y="4631347"/>
              <a:ext cx="2072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#</a:t>
              </a:r>
              <a:r>
                <a:rPr lang="es-ES" sz="16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ObesidadSeriamente</a:t>
              </a:r>
              <a:endParaRPr lang="es-ES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11" name="Imagen 10" descr="images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250" y="4689966"/>
              <a:ext cx="373218" cy="300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557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296" y="317499"/>
            <a:ext cx="5311600" cy="372266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240152" y="4050830"/>
            <a:ext cx="3749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http://</a:t>
            </a:r>
            <a:r>
              <a:rPr lang="es-ES" sz="1400" dirty="0" err="1"/>
              <a:t>www.treatobesityseriously.org</a:t>
            </a:r>
            <a:r>
              <a:rPr lang="es-ES" sz="1400" dirty="0"/>
              <a:t>/</a:t>
            </a:r>
            <a:r>
              <a:rPr lang="es-ES" sz="1400" dirty="0" err="1"/>
              <a:t>signature</a:t>
            </a:r>
            <a:r>
              <a:rPr lang="es-ES" sz="1400" dirty="0"/>
              <a:t>/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03695" y="883934"/>
            <a:ext cx="32488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PROMESA SOLEMNE:</a:t>
            </a:r>
          </a:p>
          <a:p>
            <a:endParaRPr lang="es-ES" dirty="0" smtClean="0"/>
          </a:p>
          <a:p>
            <a:r>
              <a:rPr lang="es-ES" dirty="0" smtClean="0">
                <a:solidFill>
                  <a:srgbClr val="92D050"/>
                </a:solidFill>
              </a:rPr>
              <a:t>YO CREO QUE LA OBESIDAD NO ES SÓLO UN PROBLEMA. </a:t>
            </a:r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 UNA ENFERMEDAD QUE REQUIERE TRATAMIENTOS SERIOS Y BASADOS EN EVIDENCIA</a:t>
            </a:r>
            <a:r>
              <a:rPr lang="es-ES" dirty="0" smtClean="0"/>
              <a:t>. </a:t>
            </a:r>
            <a:r>
              <a:rPr lang="es-ES" dirty="0" smtClean="0">
                <a:solidFill>
                  <a:schemeClr val="accent6"/>
                </a:solidFill>
              </a:rPr>
              <a:t>CONSEJERÍA NUTRICIONAL INTENSIVA. FARMACOTERAPIA Y CIRUGÍA.</a:t>
            </a:r>
            <a:r>
              <a:rPr lang="es-ES" dirty="0" smtClean="0"/>
              <a:t> </a:t>
            </a:r>
            <a:r>
              <a:rPr lang="es-ES" dirty="0" smtClean="0">
                <a:solidFill>
                  <a:srgbClr val="FF0000"/>
                </a:solidFill>
              </a:rPr>
              <a:t>ME COMPROMETO A APRENDER MAS Y AYUDAR MAS.</a:t>
            </a:r>
            <a:r>
              <a:rPr lang="es-ES" dirty="0" smtClean="0"/>
              <a:t> YO TRATO  LA OBESIDAD SERIAMENTE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96" y="148166"/>
            <a:ext cx="1072654" cy="712373"/>
          </a:xfrm>
          <a:prstGeom prst="rect">
            <a:avLst/>
          </a:prstGeom>
        </p:spPr>
      </p:pic>
      <p:grpSp>
        <p:nvGrpSpPr>
          <p:cNvPr id="6" name="Agrupar 5"/>
          <p:cNvGrpSpPr/>
          <p:nvPr/>
        </p:nvGrpSpPr>
        <p:grpSpPr>
          <a:xfrm>
            <a:off x="6620250" y="4701907"/>
            <a:ext cx="2369756" cy="358686"/>
            <a:chOff x="6620250" y="4631347"/>
            <a:chExt cx="2369756" cy="358686"/>
          </a:xfrm>
        </p:grpSpPr>
        <p:sp>
          <p:nvSpPr>
            <p:cNvPr id="7" name="CuadroTexto 6"/>
            <p:cNvSpPr txBox="1"/>
            <p:nvPr/>
          </p:nvSpPr>
          <p:spPr>
            <a:xfrm>
              <a:off x="6917604" y="4631347"/>
              <a:ext cx="2072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#</a:t>
              </a:r>
              <a:r>
                <a:rPr lang="es-ES" sz="16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ObesidadSeriamente</a:t>
              </a:r>
              <a:endParaRPr lang="es-ES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8" name="Imagen 7" descr="image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250" y="4689966"/>
              <a:ext cx="373218" cy="300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757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446278" y="315589"/>
            <a:ext cx="6297215" cy="313135"/>
          </a:xfrm>
          <a:prstGeom prst="flowChartProces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anchor="ctr">
            <a:noAutofit/>
          </a:bodyPr>
          <a:lstStyle/>
          <a:p>
            <a:pPr algn="l"/>
            <a:r>
              <a:rPr lang="es-ES" sz="2400" b="1" dirty="0">
                <a:solidFill>
                  <a:srgbClr val="1F497D"/>
                </a:solidFill>
                <a:latin typeface="Avenir Next Condensed Medium"/>
                <a:ea typeface="+mj-ea"/>
                <a:cs typeface="Avenir Next Condensed Medium"/>
              </a:rPr>
              <a:t>Momentos del tratamiento y control de la </a:t>
            </a:r>
            <a:r>
              <a:rPr lang="es-ES" sz="2400" b="1" dirty="0" smtClean="0">
                <a:solidFill>
                  <a:srgbClr val="1F497D"/>
                </a:solidFill>
                <a:latin typeface="Avenir Next Condensed Medium"/>
                <a:ea typeface="+mj-ea"/>
                <a:cs typeface="Avenir Next Condensed Medium"/>
              </a:rPr>
              <a:t>obesidad</a:t>
            </a:r>
            <a:endParaRPr lang="es-ES" sz="2400" b="1" dirty="0">
              <a:solidFill>
                <a:srgbClr val="1F497D"/>
              </a:solidFill>
              <a:latin typeface="Avenir Next Condensed Medium"/>
              <a:ea typeface="+mj-ea"/>
              <a:cs typeface="Avenir Next Condensed Medium"/>
            </a:endParaRPr>
          </a:p>
        </p:txBody>
      </p:sp>
      <p:sp>
        <p:nvSpPr>
          <p:cNvPr id="6" name="Proceso 5"/>
          <p:cNvSpPr/>
          <p:nvPr/>
        </p:nvSpPr>
        <p:spPr>
          <a:xfrm>
            <a:off x="1730023" y="1117600"/>
            <a:ext cx="1731290" cy="2536259"/>
          </a:xfrm>
          <a:prstGeom prst="flowChartProcess">
            <a:avLst/>
          </a:prstGeom>
          <a:solidFill>
            <a:schemeClr val="accent5">
              <a:lumMod val="60000"/>
              <a:lumOff val="40000"/>
            </a:schemeClr>
          </a:solidFill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326" tIns="7169" rIns="14326" bIns="7169" spcCol="0" rtlCol="0" anchor="t"/>
          <a:lstStyle/>
          <a:p>
            <a:pPr algn="ctr"/>
            <a:r>
              <a:rPr lang="es-ES" dirty="0"/>
              <a:t>EVALUACIÓN</a:t>
            </a:r>
          </a:p>
        </p:txBody>
      </p:sp>
      <p:sp>
        <p:nvSpPr>
          <p:cNvPr id="7" name="Flecha derecha 6"/>
          <p:cNvSpPr/>
          <p:nvPr/>
        </p:nvSpPr>
        <p:spPr>
          <a:xfrm>
            <a:off x="3553529" y="2552830"/>
            <a:ext cx="243480" cy="261225"/>
          </a:xfrm>
          <a:prstGeom prst="rightArrow">
            <a:avLst/>
          </a:prstGeom>
          <a:solidFill>
            <a:srgbClr val="0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326" tIns="7169" rIns="14326" bIns="7169" spcCol="0" rtlCol="0" anchor="ctr"/>
          <a:lstStyle/>
          <a:p>
            <a:pPr algn="ctr"/>
            <a:endParaRPr lang="es-ES" sz="1100"/>
          </a:p>
        </p:txBody>
      </p:sp>
      <p:sp>
        <p:nvSpPr>
          <p:cNvPr id="8" name="Proceso 7"/>
          <p:cNvSpPr/>
          <p:nvPr/>
        </p:nvSpPr>
        <p:spPr>
          <a:xfrm>
            <a:off x="3833365" y="1130301"/>
            <a:ext cx="1535561" cy="2523559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326" tIns="7169" rIns="14326" bIns="7169" spcCol="0" rtlCol="0" anchor="t"/>
          <a:lstStyle/>
          <a:p>
            <a:pPr algn="ctr"/>
            <a:r>
              <a:rPr lang="es-ES" dirty="0"/>
              <a:t>TRATAMIENTO</a:t>
            </a:r>
            <a:endParaRPr lang="es-ES" sz="1100" dirty="0"/>
          </a:p>
        </p:txBody>
      </p:sp>
      <p:sp>
        <p:nvSpPr>
          <p:cNvPr id="9" name="Flecha derecha 8"/>
          <p:cNvSpPr/>
          <p:nvPr/>
        </p:nvSpPr>
        <p:spPr>
          <a:xfrm>
            <a:off x="5422083" y="2552830"/>
            <a:ext cx="311644" cy="261225"/>
          </a:xfrm>
          <a:prstGeom prst="rightArrow">
            <a:avLst/>
          </a:prstGeom>
          <a:solidFill>
            <a:srgbClr val="0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326" tIns="7169" rIns="14326" bIns="7169" spcCol="0" rtlCol="0" anchor="ctr"/>
          <a:lstStyle/>
          <a:p>
            <a:pPr algn="ctr"/>
            <a:endParaRPr lang="es-ES" sz="1100"/>
          </a:p>
        </p:txBody>
      </p:sp>
      <p:sp>
        <p:nvSpPr>
          <p:cNvPr id="10" name="Proceso 9"/>
          <p:cNvSpPr/>
          <p:nvPr/>
        </p:nvSpPr>
        <p:spPr>
          <a:xfrm>
            <a:off x="5792876" y="1117600"/>
            <a:ext cx="1677951" cy="2536259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326" tIns="7169" rIns="14326" bIns="7169" spcCol="0" rtlCol="0" anchor="t"/>
          <a:lstStyle/>
          <a:p>
            <a:pPr algn="ctr"/>
            <a:r>
              <a:rPr lang="es-ES" sz="1200" dirty="0"/>
              <a:t>CONTROL /</a:t>
            </a:r>
          </a:p>
          <a:p>
            <a:pPr algn="ctr"/>
            <a:r>
              <a:rPr lang="es-ES" sz="1200" dirty="0"/>
              <a:t>MANTENIMIENTO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907590" y="1683595"/>
            <a:ext cx="1435118" cy="3887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326" tIns="7169" rIns="14326" bIns="7169" spcCol="0" rtlCol="0" anchor="ctr"/>
          <a:lstStyle/>
          <a:p>
            <a:pPr algn="ctr"/>
            <a:r>
              <a:rPr lang="es-ES" sz="1100" dirty="0"/>
              <a:t>CLÍNICA Y ANTROPOMETRICA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907590" y="2089639"/>
            <a:ext cx="1435118" cy="389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326" tIns="7169" rIns="14326" bIns="7169" spcCol="0" rtlCol="0" anchor="ctr"/>
          <a:lstStyle/>
          <a:p>
            <a:pPr algn="ctr"/>
            <a:r>
              <a:rPr lang="es-ES" sz="1100" dirty="0">
                <a:solidFill>
                  <a:schemeClr val="tx1"/>
                </a:solidFill>
              </a:rPr>
              <a:t>EVALUACIÓN NUTRICIA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907590" y="2497651"/>
            <a:ext cx="1435118" cy="4252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326" tIns="7169" rIns="14326" bIns="7169" spcCol="0" rtlCol="0" anchor="ctr"/>
          <a:lstStyle/>
          <a:p>
            <a:pPr algn="ctr"/>
            <a:r>
              <a:rPr lang="es-ES" sz="1100" dirty="0"/>
              <a:t>EVALUACIÓN DE </a:t>
            </a:r>
          </a:p>
          <a:p>
            <a:pPr algn="ctr"/>
            <a:r>
              <a:rPr lang="es-ES" sz="1100" dirty="0"/>
              <a:t>ACTIVIDAD FÍSICA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906740" y="2934084"/>
            <a:ext cx="1435118" cy="4252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326" tIns="7169" rIns="14326" bIns="7169" spcCol="0" rtlCol="0" anchor="ctr"/>
          <a:lstStyle/>
          <a:p>
            <a:pPr algn="ctr"/>
            <a:r>
              <a:rPr lang="es-ES" sz="1100" dirty="0"/>
              <a:t>MOTIVACIÓN / ADHERENCIA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3875884" y="1683595"/>
            <a:ext cx="1435118" cy="3887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326" tIns="7169" rIns="14326" bIns="7169" spcCol="0" rtlCol="0" anchor="ctr"/>
          <a:lstStyle/>
          <a:p>
            <a:pPr algn="ctr"/>
            <a:r>
              <a:rPr lang="es-ES" sz="1100" dirty="0"/>
              <a:t>ESQUEMA INTEGRAL ALIMENTARIO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3875884" y="2089639"/>
            <a:ext cx="1435118" cy="389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326" tIns="7169" rIns="14326" bIns="7169" spcCol="0" rtlCol="0" anchor="ctr"/>
          <a:lstStyle/>
          <a:p>
            <a:pPr algn="ctr"/>
            <a:r>
              <a:rPr lang="es-ES" sz="1100" dirty="0">
                <a:solidFill>
                  <a:schemeClr val="tx1"/>
                </a:solidFill>
              </a:rPr>
              <a:t>PLAN DE ACTIVIDAD FÍSICA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3875884" y="2497651"/>
            <a:ext cx="1435118" cy="4252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326" tIns="7169" rIns="14326" bIns="7169" spcCol="0" rtlCol="0" anchor="ctr"/>
          <a:lstStyle/>
          <a:p>
            <a:pPr algn="ctr"/>
            <a:r>
              <a:rPr lang="es-ES" sz="1100" dirty="0"/>
              <a:t>TRATAMIENTO MÉDICO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3875033" y="2934085"/>
            <a:ext cx="1435118" cy="5584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326" tIns="7169" rIns="14326" bIns="7169" spcCol="0" rtlCol="0" anchor="ctr"/>
          <a:lstStyle/>
          <a:p>
            <a:pPr algn="ctr"/>
            <a:r>
              <a:rPr lang="es-ES" sz="1100" dirty="0"/>
              <a:t>RECOMENDACIONES DE ESTILO DE VIDA Y MOTIVACIÓN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5892801" y="1683595"/>
            <a:ext cx="1435118" cy="3887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326" tIns="7169" rIns="14326" bIns="7169" spcCol="0" rtlCol="0" anchor="ctr"/>
          <a:lstStyle/>
          <a:p>
            <a:pPr algn="ctr"/>
            <a:r>
              <a:rPr lang="es-ES" sz="1100" dirty="0"/>
              <a:t>ESQUEMA INTEGRAL ALIMENTARIO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5892801" y="2089639"/>
            <a:ext cx="1435118" cy="389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326" tIns="7169" rIns="14326" bIns="7169" spcCol="0" rtlCol="0" anchor="ctr"/>
          <a:lstStyle/>
          <a:p>
            <a:pPr algn="ctr"/>
            <a:r>
              <a:rPr lang="es-ES" sz="1100" dirty="0">
                <a:solidFill>
                  <a:schemeClr val="tx1"/>
                </a:solidFill>
              </a:rPr>
              <a:t>PLAN DE ACTIVIDAD FÍSICA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5892801" y="2497651"/>
            <a:ext cx="1435118" cy="4252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326" tIns="7169" rIns="14326" bIns="7169" spcCol="0" rtlCol="0" anchor="ctr"/>
          <a:lstStyle/>
          <a:p>
            <a:pPr algn="ctr"/>
            <a:r>
              <a:rPr lang="es-ES" sz="1100" dirty="0"/>
              <a:t>TRATAMIENTO MÉDICO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5891950" y="2934084"/>
            <a:ext cx="1435118" cy="609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326" tIns="7169" rIns="14326" bIns="7169" spcCol="0" rtlCol="0" anchor="ctr"/>
          <a:lstStyle/>
          <a:p>
            <a:pPr algn="ctr"/>
            <a:r>
              <a:rPr lang="es-ES" sz="1100" dirty="0"/>
              <a:t>RECOMENDACIONES DE ESTILO DE VIDA Y MOTIVACIÓN</a:t>
            </a:r>
          </a:p>
        </p:txBody>
      </p:sp>
      <p:sp>
        <p:nvSpPr>
          <p:cNvPr id="24" name="Flecha doblada hacia arriba 23"/>
          <p:cNvSpPr/>
          <p:nvPr/>
        </p:nvSpPr>
        <p:spPr>
          <a:xfrm flipH="1">
            <a:off x="2509021" y="3667234"/>
            <a:ext cx="4192817" cy="425250"/>
          </a:xfrm>
          <a:prstGeom prst="bentUpArrow">
            <a:avLst>
              <a:gd name="adj1" fmla="val 22753"/>
              <a:gd name="adj2" fmla="val 34948"/>
              <a:gd name="adj3" fmla="val 44085"/>
            </a:avLst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326" tIns="7169" rIns="14326" bIns="7169" spcCol="0" rtlCol="0" anchor="ctr"/>
          <a:lstStyle/>
          <a:p>
            <a:pPr algn="ctr"/>
            <a:endParaRPr lang="es-ES"/>
          </a:p>
        </p:txBody>
      </p:sp>
      <p:sp>
        <p:nvSpPr>
          <p:cNvPr id="27" name="Rectángulo 26"/>
          <p:cNvSpPr/>
          <p:nvPr/>
        </p:nvSpPr>
        <p:spPr>
          <a:xfrm>
            <a:off x="6611469" y="3671975"/>
            <a:ext cx="90359" cy="419175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326" tIns="7169" rIns="14326" bIns="7169" spcCol="0" rtlCol="0" anchor="ctr"/>
          <a:lstStyle/>
          <a:p>
            <a:pPr algn="ctr"/>
            <a:endParaRPr lang="es-ES"/>
          </a:p>
        </p:txBody>
      </p:sp>
      <p:sp>
        <p:nvSpPr>
          <p:cNvPr id="28" name="Rectángulo 27"/>
          <p:cNvSpPr/>
          <p:nvPr/>
        </p:nvSpPr>
        <p:spPr>
          <a:xfrm>
            <a:off x="4594886" y="3673309"/>
            <a:ext cx="90359" cy="419175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326" tIns="7169" rIns="14326" bIns="7169" spcCol="0"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461891" y="4496522"/>
            <a:ext cx="4094260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ES" sz="1100" b="1" dirty="0" smtClean="0"/>
              <a:t>Barquera </a:t>
            </a:r>
            <a:r>
              <a:rPr lang="es-ES" sz="1100" b="1" dirty="0"/>
              <a:t>S, </a:t>
            </a:r>
            <a:r>
              <a:rPr lang="es-ES" sz="1100" b="1" dirty="0" smtClean="0"/>
              <a:t>Tolentino ML, Campos I et </a:t>
            </a:r>
            <a:r>
              <a:rPr lang="es-ES" sz="1100" b="1" dirty="0"/>
              <a:t>al. Obesidad: epidemiología, evaluación, tratamiento y control. INSP, 2002</a:t>
            </a:r>
          </a:p>
        </p:txBody>
      </p:sp>
      <p:grpSp>
        <p:nvGrpSpPr>
          <p:cNvPr id="25" name="Agrupar 24"/>
          <p:cNvGrpSpPr/>
          <p:nvPr/>
        </p:nvGrpSpPr>
        <p:grpSpPr>
          <a:xfrm>
            <a:off x="6620250" y="4701907"/>
            <a:ext cx="2369756" cy="358686"/>
            <a:chOff x="6620250" y="4631347"/>
            <a:chExt cx="2369756" cy="358686"/>
          </a:xfrm>
        </p:grpSpPr>
        <p:sp>
          <p:nvSpPr>
            <p:cNvPr id="26" name="CuadroTexto 25"/>
            <p:cNvSpPr txBox="1"/>
            <p:nvPr/>
          </p:nvSpPr>
          <p:spPr>
            <a:xfrm>
              <a:off x="6917604" y="4631347"/>
              <a:ext cx="2072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#</a:t>
              </a:r>
              <a:r>
                <a:rPr lang="es-ES" sz="16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ObesidadSeriamente</a:t>
              </a:r>
              <a:endParaRPr lang="es-ES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29" name="Imagen 28" descr="imag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250" y="4689966"/>
              <a:ext cx="373218" cy="300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600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005587"/>
              </p:ext>
            </p:extLst>
          </p:nvPr>
        </p:nvGraphicFramePr>
        <p:xfrm>
          <a:off x="491891" y="539362"/>
          <a:ext cx="8249945" cy="3956532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8064A2">
                        <a:tint val="50000"/>
                        <a:satMod val="300000"/>
                      </a:srgbClr>
                    </a:gs>
                    <a:gs pos="35000">
                      <a:srgbClr val="8064A2">
                        <a:tint val="37000"/>
                        <a:satMod val="300000"/>
                      </a:srgbClr>
                    </a:gs>
                    <a:gs pos="100000">
                      <a:srgbClr val="8064A2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163042"/>
                <a:gridCol w="1024984"/>
                <a:gridCol w="1151251"/>
                <a:gridCol w="1166519"/>
                <a:gridCol w="987778"/>
                <a:gridCol w="1157111"/>
                <a:gridCol w="1599260"/>
              </a:tblGrid>
              <a:tr h="523930">
                <a:tc gridSpan="7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400" dirty="0" smtClean="0"/>
                        <a:t> CARACTERISTICAS DE LOS PRINCIPALES ANOREXIGÉNICOS DISPONIBLES</a:t>
                      </a:r>
                      <a:r>
                        <a:rPr lang="es-ES" sz="1400" baseline="0" dirty="0" smtClean="0"/>
                        <a:t> EN MÉXICO</a:t>
                      </a:r>
                      <a:endParaRPr lang="es-ES" sz="1400" dirty="0"/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3742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900" b="1" dirty="0" smtClean="0"/>
                        <a:t>MOLECULA</a:t>
                      </a:r>
                      <a:endParaRPr lang="es-ES" sz="900" b="1" dirty="0"/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900" b="1" dirty="0" smtClean="0">
                          <a:latin typeface="+mn-lt"/>
                        </a:rPr>
                        <a:t>Eliminación</a:t>
                      </a:r>
                      <a:endParaRPr lang="es-ES" sz="900" b="1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900" b="1" dirty="0" smtClean="0">
                          <a:latin typeface="+mn-lt"/>
                        </a:rPr>
                        <a:t>MECANISMO</a:t>
                      </a:r>
                      <a:r>
                        <a:rPr lang="es-ES" sz="900" b="1" baseline="0" dirty="0" smtClean="0">
                          <a:latin typeface="+mn-lt"/>
                        </a:rPr>
                        <a:t> DE ACCIÓN</a:t>
                      </a:r>
                      <a:endParaRPr lang="es-ES" sz="900" b="1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900" b="1" dirty="0" smtClean="0">
                          <a:latin typeface="+mn-lt"/>
                        </a:rPr>
                        <a:t>DOSIS</a:t>
                      </a:r>
                      <a:endParaRPr lang="es-ES" sz="900" b="1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900" b="1" dirty="0" smtClean="0">
                          <a:latin typeface="+mn-lt"/>
                        </a:rPr>
                        <a:t>DURACIÓN DE TRATAMIENTO</a:t>
                      </a:r>
                      <a:endParaRPr lang="es-ES" sz="900" b="1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900" b="1" dirty="0" smtClean="0">
                          <a:latin typeface="+mn-lt"/>
                        </a:rPr>
                        <a:t>PRINCIPALES </a:t>
                      </a:r>
                      <a:r>
                        <a:rPr lang="es-ES" sz="900" b="1" baseline="0" dirty="0" smtClean="0">
                          <a:latin typeface="+mn-lt"/>
                        </a:rPr>
                        <a:t> CARACTERÍSTICAS</a:t>
                      </a:r>
                      <a:endParaRPr lang="es-ES" sz="900" b="1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900" b="1" dirty="0" smtClean="0">
                          <a:latin typeface="+mn-lt"/>
                        </a:rPr>
                        <a:t>CONTRAINDICACIONES</a:t>
                      </a:r>
                      <a:endParaRPr lang="es-ES" sz="900" b="1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alpha val="40000"/>
                      </a:srgbClr>
                    </a:solidFill>
                  </a:tcPr>
                </a:tc>
              </a:tr>
              <a:tr h="3149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FENTERMINA*</a:t>
                      </a:r>
                      <a:endParaRPr lang="es-E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900" dirty="0" smtClean="0">
                          <a:latin typeface="+mn-lt"/>
                        </a:rPr>
                        <a:t>Renal</a:t>
                      </a:r>
                    </a:p>
                    <a:p>
                      <a:r>
                        <a:rPr lang="es-ES" sz="900" dirty="0" smtClean="0">
                          <a:latin typeface="+mn-lt"/>
                        </a:rPr>
                        <a:t>20 </a:t>
                      </a:r>
                      <a:r>
                        <a:rPr lang="es-ES" sz="900" dirty="0" err="1" smtClean="0">
                          <a:latin typeface="+mn-lt"/>
                        </a:rPr>
                        <a:t>hrs</a:t>
                      </a:r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9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catecolaminérgico</a:t>
                      </a:r>
                      <a:endParaRPr lang="es-ES" sz="900" dirty="0" smtClean="0">
                        <a:latin typeface="+mn-lt"/>
                      </a:endParaRPr>
                    </a:p>
                    <a:p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900" dirty="0" smtClean="0">
                          <a:latin typeface="+mn-lt"/>
                        </a:rPr>
                        <a:t>15-30mg/</a:t>
                      </a:r>
                      <a:r>
                        <a:rPr lang="es-ES" sz="900" dirty="0" err="1" smtClean="0">
                          <a:latin typeface="+mn-lt"/>
                        </a:rPr>
                        <a:t>dia</a:t>
                      </a:r>
                      <a:endParaRPr lang="es-ES" sz="900" dirty="0" smtClean="0">
                        <a:latin typeface="+mn-lt"/>
                      </a:endParaRPr>
                    </a:p>
                    <a:p>
                      <a:r>
                        <a:rPr lang="es-ES" sz="900" dirty="0" smtClean="0">
                          <a:latin typeface="+mn-lt"/>
                        </a:rPr>
                        <a:t>Acción prolongada</a:t>
                      </a:r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900" dirty="0" smtClean="0">
                          <a:latin typeface="+mn-lt"/>
                        </a:rPr>
                        <a:t>2</a:t>
                      </a:r>
                      <a:r>
                        <a:rPr lang="es-ES" sz="900" baseline="0" dirty="0" smtClean="0">
                          <a:latin typeface="+mn-lt"/>
                        </a:rPr>
                        <a:t> meses.</a:t>
                      </a:r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900" dirty="0" smtClean="0">
                          <a:latin typeface="+mn-lt"/>
                        </a:rPr>
                        <a:t>Pocos efectos secundarios</a:t>
                      </a:r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 smtClean="0">
                          <a:latin typeface="+mn-lt"/>
                        </a:rPr>
                        <a:t>IMAO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hipertensión arterial severa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cardiopatía isquemica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insuficiencia renal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Glaucoma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arterioesclerosis avanzada</a:t>
                      </a:r>
                      <a:endParaRPr lang="es-ES" sz="11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29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DIETIL-PROPION/ </a:t>
                      </a:r>
                    </a:p>
                    <a:p>
                      <a:pPr algn="ctr"/>
                      <a:r>
                        <a:rPr lang="es-ES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ANFEPRAMONA</a:t>
                      </a:r>
                      <a:endParaRPr lang="es-E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renal,  vida ½ 4 y 6 horas.</a:t>
                      </a:r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9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catecolaminérgico</a:t>
                      </a:r>
                      <a:endParaRPr lang="es-ES" sz="900" dirty="0" smtClean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hasta 50-75 mg en 24 horas</a:t>
                      </a:r>
                    </a:p>
                    <a:p>
                      <a:r>
                        <a:rPr lang="es-MX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Liberación prolongada</a:t>
                      </a:r>
                    </a:p>
                    <a:p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900" dirty="0" smtClean="0">
                          <a:latin typeface="+mn-lt"/>
                        </a:rPr>
                        <a:t>12 semanas ( intervalos de 1 mes) </a:t>
                      </a:r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sz="900" dirty="0">
                        <a:latin typeface="+mn-lt"/>
                      </a:endParaRPr>
                    </a:p>
                  </a:txBody>
                  <a:tcPr anchor="ctr"/>
                </a:tc>
              </a:tr>
              <a:tr h="4409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MAZINDOL</a:t>
                      </a:r>
                      <a:endParaRPr lang="es-E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900" dirty="0" smtClean="0">
                          <a:latin typeface="+mn-lt"/>
                        </a:rPr>
                        <a:t>Urinaria, renal. 35-45 </a:t>
                      </a:r>
                      <a:r>
                        <a:rPr lang="es-ES" sz="900" dirty="0" err="1" smtClean="0">
                          <a:latin typeface="+mn-lt"/>
                        </a:rPr>
                        <a:t>hrs</a:t>
                      </a:r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900" dirty="0" smtClean="0">
                          <a:latin typeface="+mn-lt"/>
                        </a:rPr>
                        <a:t>Otro derivado, supresor del apetito, efecto </a:t>
                      </a:r>
                      <a:r>
                        <a:rPr lang="es-ES" sz="900" dirty="0" err="1" smtClean="0">
                          <a:latin typeface="+mn-lt"/>
                        </a:rPr>
                        <a:t>termogenico</a:t>
                      </a:r>
                      <a:r>
                        <a:rPr lang="es-ES" sz="900" dirty="0" smtClean="0">
                          <a:latin typeface="+mn-lt"/>
                        </a:rPr>
                        <a:t> </a:t>
                      </a:r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900" dirty="0" smtClean="0">
                          <a:latin typeface="+mn-lt"/>
                        </a:rPr>
                        <a:t>Hasta</a:t>
                      </a:r>
                      <a:r>
                        <a:rPr lang="es-ES" sz="900" baseline="0" dirty="0" smtClean="0">
                          <a:latin typeface="+mn-lt"/>
                        </a:rPr>
                        <a:t>  2-3 mg / día </a:t>
                      </a:r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900" dirty="0" smtClean="0">
                          <a:latin typeface="+mn-lt"/>
                        </a:rPr>
                        <a:t>3-6 meses </a:t>
                      </a:r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ausencia de la cadena </a:t>
                      </a:r>
                      <a:r>
                        <a:rPr lang="es-MX" sz="9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fenil</a:t>
                      </a:r>
                      <a:r>
                        <a:rPr lang="es-MX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s-MX" sz="9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etil</a:t>
                      </a:r>
                      <a:r>
                        <a:rPr lang="es-MX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-amina </a:t>
                      </a:r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S" sz="900" dirty="0">
                        <a:latin typeface="+mn-lt"/>
                      </a:endParaRPr>
                    </a:p>
                  </a:txBody>
                  <a:tcPr anchor="ctr"/>
                </a:tc>
              </a:tr>
              <a:tr h="566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FENPROPOREX</a:t>
                      </a:r>
                      <a:endParaRPr lang="es-E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s-MX" sz="9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Cmax</a:t>
                      </a:r>
                      <a:r>
                        <a:rPr lang="es-MX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)2 y 4 horas. efecto 6 y 8 horas. renal  48 horas.</a:t>
                      </a:r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9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Catecolaminérgico</a:t>
                      </a:r>
                      <a:endParaRPr lang="es-ES_tradnl" sz="9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dirty="0" smtClean="0">
                          <a:latin typeface="+mn-lt"/>
                        </a:rPr>
                        <a:t>efecto </a:t>
                      </a:r>
                      <a:r>
                        <a:rPr lang="es-ES" sz="900" dirty="0" err="1" smtClean="0">
                          <a:latin typeface="+mn-lt"/>
                        </a:rPr>
                        <a:t>termogenico</a:t>
                      </a:r>
                      <a:r>
                        <a:rPr lang="es-ES" sz="900" dirty="0" smtClean="0">
                          <a:latin typeface="+mn-lt"/>
                        </a:rPr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900" dirty="0" smtClean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a 40 mg en 24 </a:t>
                      </a:r>
                      <a:r>
                        <a:rPr lang="es-MX" sz="9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hrs</a:t>
                      </a:r>
                      <a:endParaRPr lang="es-MX" sz="9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Liberación prolongada</a:t>
                      </a:r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900" dirty="0" smtClean="0">
                          <a:latin typeface="+mn-lt"/>
                        </a:rPr>
                        <a:t>6 meses</a:t>
                      </a:r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sz="900" dirty="0">
                        <a:latin typeface="+mn-lt"/>
                      </a:endParaRPr>
                    </a:p>
                  </a:txBody>
                  <a:tcPr anchor="ctr"/>
                </a:tc>
              </a:tr>
              <a:tr h="914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CLOBENZOREX</a:t>
                      </a:r>
                      <a:endParaRPr lang="es-E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Cmax0-2hrs  renal </a:t>
                      </a:r>
                    </a:p>
                    <a:p>
                      <a:r>
                        <a:rPr lang="es-MX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V1/2</a:t>
                      </a:r>
                      <a:r>
                        <a:rPr lang="es-MX" sz="9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12-13 </a:t>
                      </a:r>
                      <a:r>
                        <a:rPr lang="es-MX" sz="9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hrs</a:t>
                      </a:r>
                      <a:r>
                        <a:rPr lang="es-MX" sz="9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9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Catecolaminérgico</a:t>
                      </a:r>
                      <a:endParaRPr lang="es-ES_tradnl" sz="9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dirty="0" smtClean="0">
                          <a:latin typeface="+mn-lt"/>
                        </a:rPr>
                        <a:t>efecto </a:t>
                      </a:r>
                      <a:r>
                        <a:rPr lang="es-ES" sz="900" dirty="0" err="1" smtClean="0">
                          <a:latin typeface="+mn-lt"/>
                        </a:rPr>
                        <a:t>termogenico</a:t>
                      </a:r>
                      <a:r>
                        <a:rPr lang="es-ES" sz="900" dirty="0" smtClean="0">
                          <a:latin typeface="+mn-lt"/>
                        </a:rPr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900" dirty="0" smtClean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900" dirty="0" smtClean="0">
                          <a:latin typeface="+mn-lt"/>
                        </a:rPr>
                        <a:t>30-60 mg/ </a:t>
                      </a:r>
                      <a:r>
                        <a:rPr lang="es-ES" sz="900" dirty="0" err="1" smtClean="0">
                          <a:latin typeface="+mn-lt"/>
                        </a:rPr>
                        <a:t>dia</a:t>
                      </a:r>
                      <a:endParaRPr lang="es-ES" sz="900" dirty="0" smtClean="0">
                        <a:latin typeface="+mn-lt"/>
                      </a:endParaRPr>
                    </a:p>
                    <a:p>
                      <a:r>
                        <a:rPr lang="es-ES" sz="900" dirty="0" smtClean="0">
                          <a:latin typeface="+mn-lt"/>
                        </a:rPr>
                        <a:t>Liberación prolongada </a:t>
                      </a:r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900" dirty="0" smtClean="0">
                          <a:latin typeface="+mn-lt"/>
                        </a:rPr>
                        <a:t>No mas de 3 meses</a:t>
                      </a:r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900" dirty="0" smtClean="0">
                          <a:latin typeface="+mn-lt"/>
                        </a:rPr>
                        <a:t>Ligeramente mayor insomnio </a:t>
                      </a:r>
                      <a:endParaRPr lang="es-ES" sz="9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S" sz="900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3" name="Agrupar 2"/>
          <p:cNvGrpSpPr/>
          <p:nvPr/>
        </p:nvGrpSpPr>
        <p:grpSpPr>
          <a:xfrm>
            <a:off x="6620250" y="4701907"/>
            <a:ext cx="2369756" cy="358686"/>
            <a:chOff x="6620250" y="4631347"/>
            <a:chExt cx="2369756" cy="358686"/>
          </a:xfrm>
        </p:grpSpPr>
        <p:sp>
          <p:nvSpPr>
            <p:cNvPr id="5" name="CuadroTexto 4"/>
            <p:cNvSpPr txBox="1"/>
            <p:nvPr/>
          </p:nvSpPr>
          <p:spPr>
            <a:xfrm>
              <a:off x="6917604" y="4631347"/>
              <a:ext cx="2072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#</a:t>
              </a:r>
              <a:r>
                <a:rPr lang="es-ES" sz="16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ObesidadSeriamente</a:t>
              </a:r>
              <a:endParaRPr lang="es-ES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6" name="Imagen 5" descr="imag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250" y="4689966"/>
              <a:ext cx="373218" cy="300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029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5024" y="261137"/>
            <a:ext cx="4397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¿Tratar la obesidad con seriedad?</a:t>
            </a:r>
            <a:endParaRPr lang="es-E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467" y="151950"/>
            <a:ext cx="1003143" cy="66620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32468" y="933215"/>
            <a:ext cx="746242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SzPct val="179000"/>
              <a:buFont typeface="Arial"/>
              <a:buChar char="•"/>
            </a:pPr>
            <a:r>
              <a:rPr lang="es-ES" dirty="0" smtClean="0">
                <a:solidFill>
                  <a:srgbClr val="FF6600"/>
                </a:solidFill>
              </a:rPr>
              <a:t>La obesidad es una condición médica no una elección de estilo de vida.</a:t>
            </a:r>
          </a:p>
          <a:p>
            <a:pPr marL="285750" indent="-285750">
              <a:spcBef>
                <a:spcPts val="1200"/>
              </a:spcBef>
              <a:buSzPct val="179000"/>
              <a:buFont typeface="Arial"/>
              <a:buChar char="•"/>
            </a:pPr>
            <a:r>
              <a:rPr lang="es-ES" dirty="0" smtClean="0">
                <a:solidFill>
                  <a:schemeClr val="accent4">
                    <a:lumMod val="75000"/>
                  </a:schemeClr>
                </a:solidFill>
              </a:rPr>
              <a:t>Se debe tratar de forma gradual comenzando 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con dieta y ejercicio e incluyendo </a:t>
            </a:r>
            <a:r>
              <a:rPr lang="es-ES" dirty="0" smtClean="0">
                <a:solidFill>
                  <a:schemeClr val="accent4">
                    <a:lumMod val="75000"/>
                  </a:schemeClr>
                </a:solidFill>
              </a:rPr>
              <a:t>un gradiente de tratamientos 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adicionales como sea necesario.</a:t>
            </a:r>
          </a:p>
          <a:p>
            <a:pPr marL="285750" indent="-285750">
              <a:spcBef>
                <a:spcPts val="1200"/>
              </a:spcBef>
              <a:buSzPct val="179000"/>
              <a:buFont typeface="Arial"/>
              <a:buChar char="•"/>
            </a:pPr>
            <a:r>
              <a:rPr lang="es-ES" dirty="0" smtClean="0">
                <a:solidFill>
                  <a:srgbClr val="01B050"/>
                </a:solidFill>
              </a:rPr>
              <a:t>Tiene beneficios a la salud y sociales así como implicaciones económicas.</a:t>
            </a:r>
          </a:p>
          <a:p>
            <a:pPr marL="285750" indent="-285750">
              <a:spcBef>
                <a:spcPts val="1200"/>
              </a:spcBef>
              <a:buSzPct val="179000"/>
              <a:buFont typeface="Arial"/>
              <a:buChar char="•"/>
            </a:pPr>
            <a:r>
              <a:rPr lang="es-ES" dirty="0" smtClean="0">
                <a:solidFill>
                  <a:srgbClr val="FF0000"/>
                </a:solidFill>
              </a:rPr>
              <a:t>El IMC debe ser la herramienta estándar para tamizaje de pacientes.</a:t>
            </a:r>
            <a:endParaRPr lang="es-ES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1200"/>
              </a:spcBef>
              <a:buSzPct val="179000"/>
              <a:buFont typeface="Arial"/>
              <a:buChar char="•"/>
            </a:pP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La primera conversación puede hacer la diferencia</a:t>
            </a:r>
            <a:r>
              <a:rPr lang="es-ES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E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spcBef>
                <a:spcPts val="1200"/>
              </a:spcBef>
              <a:buSzPct val="179000"/>
              <a:buFont typeface="Arial"/>
              <a:buChar char="•"/>
            </a:pP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Hacer 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de la prevención y control de la obesidad una prioridad 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nacional.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spcBef>
                <a:spcPts val="1200"/>
              </a:spcBef>
              <a:buSzPct val="179000"/>
              <a:buFont typeface="Arial"/>
              <a:buChar char="•"/>
            </a:pPr>
            <a:r>
              <a:rPr lang="es-ES" dirty="0" smtClean="0"/>
              <a:t>Investigación</a:t>
            </a:r>
            <a:r>
              <a:rPr lang="es-ES" dirty="0"/>
              <a:t>, </a:t>
            </a:r>
            <a:r>
              <a:rPr lang="es-ES" dirty="0" smtClean="0"/>
              <a:t>innovación, desarrollo y evaluaci</a:t>
            </a:r>
            <a:r>
              <a:rPr lang="es-ES" dirty="0" smtClean="0"/>
              <a:t>ón </a:t>
            </a:r>
            <a:r>
              <a:rPr lang="es-ES" dirty="0" smtClean="0"/>
              <a:t>de estrategias </a:t>
            </a:r>
            <a:r>
              <a:rPr lang="es-ES" dirty="0"/>
              <a:t>para </a:t>
            </a:r>
            <a:r>
              <a:rPr lang="es-ES" dirty="0" smtClean="0"/>
              <a:t>prevenci</a:t>
            </a:r>
            <a:r>
              <a:rPr lang="es-ES" dirty="0" smtClean="0"/>
              <a:t>ón y control de obesidad</a:t>
            </a:r>
            <a:endParaRPr lang="es-ES" dirty="0"/>
          </a:p>
        </p:txBody>
      </p:sp>
      <p:grpSp>
        <p:nvGrpSpPr>
          <p:cNvPr id="3" name="Agrupar 2"/>
          <p:cNvGrpSpPr/>
          <p:nvPr/>
        </p:nvGrpSpPr>
        <p:grpSpPr>
          <a:xfrm>
            <a:off x="6620250" y="4701907"/>
            <a:ext cx="2369756" cy="358686"/>
            <a:chOff x="6620250" y="4631347"/>
            <a:chExt cx="2369756" cy="358686"/>
          </a:xfrm>
        </p:grpSpPr>
        <p:sp>
          <p:nvSpPr>
            <p:cNvPr id="6" name="CuadroTexto 5"/>
            <p:cNvSpPr txBox="1"/>
            <p:nvPr/>
          </p:nvSpPr>
          <p:spPr>
            <a:xfrm>
              <a:off x="6917604" y="4631347"/>
              <a:ext cx="2072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#</a:t>
              </a:r>
              <a:r>
                <a:rPr lang="es-ES" sz="16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ObesidadSeriamente</a:t>
              </a:r>
              <a:endParaRPr lang="es-ES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7" name="Imagen 6" descr="imag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250" y="4689966"/>
              <a:ext cx="373218" cy="300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317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469577" y="845025"/>
            <a:ext cx="6899588" cy="407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600" dirty="0" smtClean="0">
                <a:solidFill>
                  <a:srgbClr val="17375E"/>
                </a:solidFill>
                <a:latin typeface="Avenir Next Condensed Medium"/>
                <a:cs typeface="Avenir Next Condensed Medium"/>
              </a:rPr>
              <a:t>Obesity: mostly disadvantaged groups, but society pays the costs.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venir Next Condensed Medium"/>
                <a:cs typeface="Avenir Next Condensed Medium"/>
              </a:rPr>
              <a:t>Supporting vulnerable population</a:t>
            </a:r>
            <a:r>
              <a:rPr lang="en-US" sz="1600" dirty="0" smtClean="0">
                <a:solidFill>
                  <a:srgbClr val="0000FF"/>
                </a:solidFill>
                <a:latin typeface="Avenir Next Condensed Medium"/>
                <a:cs typeface="Avenir Next Condensed Medium"/>
              </a:rPr>
              <a:t> </a:t>
            </a:r>
            <a:r>
              <a:rPr lang="en-US" sz="1600" dirty="0" smtClean="0">
                <a:solidFill>
                  <a:srgbClr val="17375E"/>
                </a:solidFill>
                <a:latin typeface="Avenir Next Condensed Medium"/>
                <a:cs typeface="Avenir Next Condensed Medium"/>
              </a:rPr>
              <a:t>benefits everyone.</a:t>
            </a:r>
            <a:endParaRPr lang="en-US" sz="100" dirty="0">
              <a:solidFill>
                <a:srgbClr val="17375E"/>
              </a:solidFill>
              <a:latin typeface="Avenir Next Condensed Medium"/>
              <a:cs typeface="Avenir Next Condensed Medium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600" dirty="0" smtClean="0">
                <a:solidFill>
                  <a:srgbClr val="558ED5"/>
                </a:solidFill>
                <a:latin typeface="Avenir Next Condensed Medium"/>
                <a:cs typeface="Avenir Next Condensed Medium"/>
              </a:rPr>
              <a:t>Evidence and Research must be ready for policy windows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600" dirty="0" smtClean="0">
                <a:solidFill>
                  <a:srgbClr val="558ED5"/>
                </a:solidFill>
                <a:latin typeface="Avenir Next Condensed Medium"/>
                <a:cs typeface="Avenir Next Condensed Medium"/>
              </a:rPr>
              <a:t>International collaboration is necessary</a:t>
            </a:r>
            <a:r>
              <a:rPr lang="en-US" sz="1600" dirty="0" smtClean="0">
                <a:solidFill>
                  <a:srgbClr val="17375E"/>
                </a:solidFill>
                <a:latin typeface="Avenir Next Condensed Medium"/>
                <a:cs typeface="Avenir Next Condensed Medium"/>
              </a:rPr>
              <a:t>: WOF, WHF, WHO, PAHO, UNICEF INFORMAS monitoring network, etc.</a:t>
            </a:r>
            <a:endParaRPr lang="en-US" sz="800" dirty="0" smtClean="0">
              <a:solidFill>
                <a:srgbClr val="17375E"/>
              </a:solidFill>
              <a:latin typeface="Avenir Next Condensed Medium"/>
              <a:cs typeface="Avenir Next Condensed Medium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600" dirty="0" smtClean="0">
                <a:solidFill>
                  <a:srgbClr val="17375E"/>
                </a:solidFill>
                <a:latin typeface="Avenir Next Condensed Medium"/>
                <a:cs typeface="Avenir Next Condensed Medium"/>
              </a:rPr>
              <a:t>Coordination of </a:t>
            </a:r>
            <a:r>
              <a:rPr lang="en-US" sz="1600" dirty="0" smtClean="0">
                <a:solidFill>
                  <a:srgbClr val="558ED5"/>
                </a:solidFill>
                <a:latin typeface="Avenir Next Condensed Medium"/>
                <a:cs typeface="Avenir Next Condensed Medium"/>
              </a:rPr>
              <a:t>interdisciplinary teams with NGOs as the main voice for society</a:t>
            </a:r>
            <a:r>
              <a:rPr lang="en-US" sz="1600" dirty="0" smtClean="0">
                <a:solidFill>
                  <a:srgbClr val="17375E"/>
                </a:solidFill>
                <a:latin typeface="Avenir Next Condensed Medium"/>
                <a:cs typeface="Avenir Next Condensed Medium"/>
              </a:rPr>
              <a:t>: health, economy, social marketing, NGOs, public policy experts, good lobbing agencies, etc. </a:t>
            </a:r>
            <a:endParaRPr lang="en-US" sz="1000" dirty="0" smtClean="0">
              <a:solidFill>
                <a:srgbClr val="17375E"/>
              </a:solidFill>
              <a:latin typeface="Avenir Next Condensed Medium"/>
              <a:cs typeface="Avenir Next Condensed Medium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600" dirty="0">
                <a:solidFill>
                  <a:srgbClr val="558ED5"/>
                </a:solidFill>
                <a:latin typeface="Avenir Next Condensed Medium"/>
                <a:cs typeface="Avenir Next Condensed Medium"/>
              </a:rPr>
              <a:t>M</a:t>
            </a:r>
            <a:r>
              <a:rPr lang="en-US" sz="1600" dirty="0" smtClean="0">
                <a:solidFill>
                  <a:srgbClr val="558ED5"/>
                </a:solidFill>
                <a:latin typeface="Avenir Next Condensed Medium"/>
                <a:cs typeface="Avenir Next Condensed Medium"/>
              </a:rPr>
              <a:t>ake accountability a social norm</a:t>
            </a:r>
            <a:r>
              <a:rPr lang="en-US" sz="1600" dirty="0" smtClean="0">
                <a:solidFill>
                  <a:srgbClr val="17375E"/>
                </a:solidFill>
                <a:latin typeface="Avenir Next Condensed Medium"/>
                <a:cs typeface="Avenir Next Condensed Medium"/>
              </a:rPr>
              <a:t>: </a:t>
            </a:r>
            <a:r>
              <a:rPr lang="en-US" sz="1600" dirty="0">
                <a:solidFill>
                  <a:srgbClr val="17375E"/>
                </a:solidFill>
                <a:latin typeface="Avenir Next Condensed Medium"/>
                <a:cs typeface="Avenir Next Condensed Medium"/>
              </a:rPr>
              <a:t>Actions </a:t>
            </a:r>
            <a:r>
              <a:rPr lang="en-US" sz="1600" dirty="0" smtClean="0">
                <a:solidFill>
                  <a:srgbClr val="17375E"/>
                </a:solidFill>
                <a:latin typeface="Avenir Next Condensed Medium"/>
                <a:cs typeface="Avenir Next Condensed Medium"/>
              </a:rPr>
              <a:t>to </a:t>
            </a:r>
            <a:r>
              <a:rPr lang="en-US" sz="1600" dirty="0">
                <a:solidFill>
                  <a:srgbClr val="17375E"/>
                </a:solidFill>
                <a:latin typeface="Avenir Next Condensed Medium"/>
                <a:cs typeface="Avenir Next Condensed Medium"/>
              </a:rPr>
              <a:t>negatively influence and undermine </a:t>
            </a:r>
            <a:r>
              <a:rPr lang="en-US" sz="1600" dirty="0" smtClean="0">
                <a:solidFill>
                  <a:srgbClr val="17375E"/>
                </a:solidFill>
                <a:latin typeface="Avenir Next Condensed Medium"/>
                <a:cs typeface="Avenir Next Condensed Medium"/>
              </a:rPr>
              <a:t>public </a:t>
            </a:r>
            <a:r>
              <a:rPr lang="en-US" sz="1600" dirty="0">
                <a:solidFill>
                  <a:srgbClr val="17375E"/>
                </a:solidFill>
                <a:latin typeface="Avenir Next Condensed Medium"/>
                <a:cs typeface="Avenir Next Condensed Medium"/>
              </a:rPr>
              <a:t>health efforts must be documented and </a:t>
            </a:r>
            <a:r>
              <a:rPr lang="en-US" sz="1600" dirty="0" smtClean="0">
                <a:solidFill>
                  <a:srgbClr val="17375E"/>
                </a:solidFill>
                <a:latin typeface="Avenir Next Condensed Medium"/>
                <a:cs typeface="Avenir Next Condensed Medium"/>
              </a:rPr>
              <a:t>disseminated</a:t>
            </a:r>
            <a:endParaRPr lang="en-US" sz="1600" dirty="0">
              <a:solidFill>
                <a:srgbClr val="17375E"/>
              </a:solidFill>
              <a:latin typeface="Avenir Next Condensed Medium"/>
              <a:cs typeface="Avenir Next Condensed Medium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600" dirty="0" smtClean="0">
                <a:solidFill>
                  <a:srgbClr val="558ED5"/>
                </a:solidFill>
                <a:latin typeface="Avenir Next Condensed Medium"/>
                <a:cs typeface="Avenir Next Condensed Medium"/>
              </a:rPr>
              <a:t>Preventing conflict of interests </a:t>
            </a:r>
            <a:r>
              <a:rPr lang="en-US" sz="1600" dirty="0" smtClean="0">
                <a:solidFill>
                  <a:srgbClr val="17375E"/>
                </a:solidFill>
                <a:latin typeface="Avenir Next Condensed Medium"/>
                <a:cs typeface="Avenir Next Condensed Medium"/>
              </a:rPr>
              <a:t>to assure and protect integrity could be one of the most important steps to curve the NCCDs global epidemic</a:t>
            </a:r>
            <a:endParaRPr lang="en-US" sz="700" dirty="0" smtClean="0">
              <a:solidFill>
                <a:srgbClr val="17375E"/>
              </a:solidFill>
              <a:latin typeface="Avenir Next Condensed Medium"/>
              <a:cs typeface="Avenir Next Condensed Medium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88694" y="111752"/>
            <a:ext cx="7820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venir Next Condensed Medium"/>
                <a:cs typeface="Avenir Next Condensed Medium"/>
              </a:rPr>
              <a:t>What can the world can learn from the Mexican experience?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  <a:latin typeface="Avenir Next Condensed Medium"/>
              <a:cs typeface="Avenir Next Condensed Medium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90151" y="773924"/>
            <a:ext cx="574623" cy="38164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21000" endPos="39000" dir="5400000" sy="-100000" algn="bl" rotWithShape="0"/>
                </a:effectLst>
                <a:latin typeface="Arial Rounded MT Bold"/>
                <a:cs typeface="Arial Rounded MT Bold"/>
              </a:rPr>
              <a:t>1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21000" endPos="39000" dir="5400000" sy="-100000" algn="bl" rotWithShape="0"/>
                </a:effectLst>
                <a:latin typeface="Arial Rounded MT Bold"/>
                <a:cs typeface="Arial Rounded MT Bold"/>
              </a:rPr>
              <a:t>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21000" endPos="39000" dir="5400000" sy="-100000" algn="bl" rotWithShape="0"/>
                </a:effectLst>
                <a:latin typeface="Arial Rounded MT Bold"/>
                <a:cs typeface="Arial Rounded MT Bold"/>
              </a:rPr>
              <a:t>3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21000" endPos="39000" dir="5400000" sy="-100000" algn="bl" rotWithShape="0"/>
                </a:effectLst>
                <a:latin typeface="Arial Rounded MT Bold"/>
                <a:cs typeface="Arial Rounded MT Bold"/>
              </a:rPr>
              <a:t>4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21000" endPos="39000" dir="5400000" sy="-100000" algn="bl" rotWithShape="0"/>
                </a:effectLst>
                <a:latin typeface="Arial Rounded MT Bold"/>
                <a:cs typeface="Arial Rounded MT Bold"/>
              </a:rPr>
              <a:t>5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21000" endPos="39000" dir="5400000" sy="-100000" algn="bl" rotWithShape="0"/>
                </a:effectLst>
                <a:latin typeface="Arial Rounded MT Bold"/>
                <a:cs typeface="Arial Rounded MT Bold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9187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sp-lobb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460" y="3649"/>
            <a:ext cx="4657575" cy="514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1009" y="24899"/>
            <a:ext cx="4458511" cy="46014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CuadroTexto 5"/>
          <p:cNvSpPr txBox="1"/>
          <p:nvPr/>
        </p:nvSpPr>
        <p:spPr>
          <a:xfrm>
            <a:off x="1049894" y="2100672"/>
            <a:ext cx="2265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4F81BD"/>
                </a:solidFill>
                <a:latin typeface="Arial"/>
                <a:cs typeface="Arial"/>
              </a:rPr>
              <a:t>¡</a:t>
            </a:r>
            <a:r>
              <a:rPr lang="en-US" sz="4000" dirty="0" smtClean="0">
                <a:solidFill>
                  <a:srgbClr val="4F81BD"/>
                </a:solidFill>
                <a:latin typeface="Arial"/>
                <a:cs typeface="Arial"/>
              </a:rPr>
              <a:t>Gracias!</a:t>
            </a:r>
            <a:endParaRPr lang="en-US" sz="1400" dirty="0" smtClean="0">
              <a:latin typeface="Arial"/>
              <a:cs typeface="Arial"/>
            </a:endParaRPr>
          </a:p>
        </p:txBody>
      </p:sp>
      <p:grpSp>
        <p:nvGrpSpPr>
          <p:cNvPr id="22" name="Agrupar 21"/>
          <p:cNvGrpSpPr/>
          <p:nvPr/>
        </p:nvGrpSpPr>
        <p:grpSpPr>
          <a:xfrm>
            <a:off x="3131420" y="3119474"/>
            <a:ext cx="1079201" cy="1625152"/>
            <a:chOff x="2924500" y="3111688"/>
            <a:chExt cx="1079201" cy="1625152"/>
          </a:xfrm>
        </p:grpSpPr>
        <p:sp>
          <p:nvSpPr>
            <p:cNvPr id="11" name="Rectángulo 10"/>
            <p:cNvSpPr/>
            <p:nvPr/>
          </p:nvSpPr>
          <p:spPr>
            <a:xfrm>
              <a:off x="2924500" y="3111688"/>
              <a:ext cx="1079201" cy="162515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kern="1200"/>
            </a:p>
          </p:txBody>
        </p:sp>
        <p:grpSp>
          <p:nvGrpSpPr>
            <p:cNvPr id="21" name="Agrupar 20"/>
            <p:cNvGrpSpPr/>
            <p:nvPr/>
          </p:nvGrpSpPr>
          <p:grpSpPr>
            <a:xfrm>
              <a:off x="2965022" y="3388781"/>
              <a:ext cx="970320" cy="1261344"/>
              <a:chOff x="2965022" y="3388781"/>
              <a:chExt cx="970320" cy="1261344"/>
            </a:xfrm>
          </p:grpSpPr>
          <p:pic>
            <p:nvPicPr>
              <p:cNvPr id="12" name="Imagen 11" descr="linkedin-icon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6836" y="3451387"/>
                <a:ext cx="318506" cy="305878"/>
              </a:xfrm>
              <a:prstGeom prst="rect">
                <a:avLst/>
              </a:prstGeom>
            </p:spPr>
          </p:pic>
          <p:pic>
            <p:nvPicPr>
              <p:cNvPr id="13" name="Imagen 12" descr="FB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3741" y="3623408"/>
                <a:ext cx="422600" cy="405845"/>
              </a:xfrm>
              <a:prstGeom prst="rect">
                <a:avLst/>
              </a:prstGeom>
            </p:spPr>
          </p:pic>
          <p:pic>
            <p:nvPicPr>
              <p:cNvPr id="14" name="Imagen 13" descr="gscholar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97600" y="4330016"/>
                <a:ext cx="321060" cy="308330"/>
              </a:xfrm>
              <a:prstGeom prst="rect">
                <a:avLst/>
              </a:prstGeom>
            </p:spPr>
          </p:pic>
          <p:pic>
            <p:nvPicPr>
              <p:cNvPr id="15" name="Imagen 14" descr="RG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495" y="3878450"/>
                <a:ext cx="311442" cy="299094"/>
              </a:xfrm>
              <a:prstGeom prst="rect">
                <a:avLst/>
              </a:prstGeom>
            </p:spPr>
          </p:pic>
          <p:pic>
            <p:nvPicPr>
              <p:cNvPr id="16" name="Imagen 15" descr="WP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495" y="4330016"/>
                <a:ext cx="333325" cy="320109"/>
              </a:xfrm>
              <a:prstGeom prst="rect">
                <a:avLst/>
              </a:prstGeom>
            </p:spPr>
          </p:pic>
          <p:pic>
            <p:nvPicPr>
              <p:cNvPr id="17" name="Imagen 16" descr="mendeley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6018" y="3892553"/>
                <a:ext cx="317783" cy="290089"/>
              </a:xfrm>
              <a:prstGeom prst="rect">
                <a:avLst/>
              </a:prstGeom>
            </p:spPr>
          </p:pic>
          <p:pic>
            <p:nvPicPr>
              <p:cNvPr id="18" name="Imagen 17" descr="ID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421" y="4110356"/>
                <a:ext cx="317213" cy="304636"/>
              </a:xfrm>
              <a:prstGeom prst="rect">
                <a:avLst/>
              </a:prstGeom>
            </p:spPr>
          </p:pic>
          <p:pic>
            <p:nvPicPr>
              <p:cNvPr id="19" name="Imagen 18" descr="TWITTER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5022" y="3388781"/>
                <a:ext cx="422600" cy="405845"/>
              </a:xfrm>
              <a:prstGeom prst="rect">
                <a:avLst/>
              </a:prstGeom>
            </p:spPr>
          </p:pic>
        </p:grpSp>
      </p:grpSp>
      <p:sp>
        <p:nvSpPr>
          <p:cNvPr id="3" name="CuadroTexto 2"/>
          <p:cNvSpPr txBox="1"/>
          <p:nvPr/>
        </p:nvSpPr>
        <p:spPr>
          <a:xfrm>
            <a:off x="247650" y="3603692"/>
            <a:ext cx="2775119" cy="1031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DR. SIMÓN 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BARQUERA, MD, MS, PhD.</a:t>
            </a:r>
            <a:b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</a:br>
            <a:r>
              <a:rPr lang="en-US" sz="1100" dirty="0">
                <a:solidFill>
                  <a:srgbClr val="376092"/>
                </a:solidFill>
                <a:latin typeface="Helvetica"/>
                <a:cs typeface="Helvetica"/>
              </a:rPr>
              <a:t>DIRECTOR EJECUTIVO</a:t>
            </a:r>
            <a:br>
              <a:rPr lang="en-US" sz="1100" dirty="0">
                <a:solidFill>
                  <a:srgbClr val="376092"/>
                </a:solidFill>
                <a:latin typeface="Helvetica"/>
                <a:cs typeface="Helvetica"/>
              </a:rPr>
            </a:br>
            <a:r>
              <a:rPr lang="en-US" sz="1100" dirty="0">
                <a:latin typeface="Helvetica"/>
                <a:cs typeface="Helvetica"/>
              </a:rPr>
              <a:t/>
            </a:r>
            <a:br>
              <a:rPr lang="en-US" sz="1100" dirty="0">
                <a:latin typeface="Helvetica"/>
                <a:cs typeface="Helvetica"/>
              </a:rPr>
            </a:br>
            <a:r>
              <a:rPr lang="en-US" sz="700" dirty="0">
                <a:latin typeface="Helvetica"/>
                <a:cs typeface="Helvetica"/>
              </a:rPr>
              <a:t>CENTRO DE INVESTIGACIÓN EN NUTRICIÓN Y SALUD, </a:t>
            </a:r>
            <a:br>
              <a:rPr lang="en-US" sz="700" dirty="0">
                <a:latin typeface="Helvetica"/>
                <a:cs typeface="Helvetica"/>
              </a:rPr>
            </a:br>
            <a:r>
              <a:rPr lang="en-US" sz="700" dirty="0">
                <a:latin typeface="Helvetica"/>
                <a:cs typeface="Helvetica"/>
              </a:rPr>
              <a:t>INSTITUTO NACIONAL DE SALUD PÚBLICA.</a:t>
            </a:r>
            <a:br>
              <a:rPr lang="en-US" sz="700" dirty="0">
                <a:latin typeface="Helvetica"/>
                <a:cs typeface="Helvetica"/>
              </a:rPr>
            </a:br>
            <a:r>
              <a:rPr lang="en-US" sz="700" dirty="0">
                <a:latin typeface="Helvetica"/>
                <a:cs typeface="Helvetica"/>
              </a:rPr>
              <a:t/>
            </a:r>
            <a:br>
              <a:rPr lang="en-US" sz="700" dirty="0">
                <a:latin typeface="Helvetica"/>
                <a:cs typeface="Helvetica"/>
              </a:rPr>
            </a:br>
            <a:endParaRPr lang="es-ES" sz="700" dirty="0">
              <a:latin typeface="Helvetica"/>
              <a:cs typeface="Helvetica"/>
            </a:endParaRPr>
          </a:p>
        </p:txBody>
      </p:sp>
      <p:grpSp>
        <p:nvGrpSpPr>
          <p:cNvPr id="23" name="Agrupar 22"/>
          <p:cNvGrpSpPr/>
          <p:nvPr/>
        </p:nvGrpSpPr>
        <p:grpSpPr>
          <a:xfrm>
            <a:off x="1752600" y="488951"/>
            <a:ext cx="976679" cy="1499252"/>
            <a:chOff x="1993900" y="4456261"/>
            <a:chExt cx="1187450" cy="1861989"/>
          </a:xfrm>
        </p:grpSpPr>
        <p:sp>
          <p:nvSpPr>
            <p:cNvPr id="24" name="Rectángulo 23"/>
            <p:cNvSpPr/>
            <p:nvPr/>
          </p:nvSpPr>
          <p:spPr>
            <a:xfrm>
              <a:off x="1993900" y="4456261"/>
              <a:ext cx="1187450" cy="1861989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5" name="Agrupar 24"/>
            <p:cNvGrpSpPr/>
            <p:nvPr/>
          </p:nvGrpSpPr>
          <p:grpSpPr>
            <a:xfrm>
              <a:off x="2081902" y="4506825"/>
              <a:ext cx="1074420" cy="1746606"/>
              <a:chOff x="170552" y="4240125"/>
              <a:chExt cx="1074420" cy="1746606"/>
            </a:xfrm>
          </p:grpSpPr>
          <p:pic>
            <p:nvPicPr>
              <p:cNvPr id="26" name="Imagen 25" descr="INSP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552" y="4240125"/>
                <a:ext cx="1074420" cy="1371600"/>
              </a:xfrm>
              <a:prstGeom prst="rect">
                <a:avLst/>
              </a:prstGeom>
            </p:spPr>
          </p:pic>
          <p:pic>
            <p:nvPicPr>
              <p:cNvPr id="27" name="Imagen 26" descr="CINySXX.jp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452" y="5618075"/>
                <a:ext cx="751688" cy="368656"/>
              </a:xfrm>
              <a:prstGeom prst="rect">
                <a:avLst/>
              </a:prstGeom>
            </p:spPr>
          </p:pic>
        </p:grpSp>
      </p:grpSp>
      <p:sp>
        <p:nvSpPr>
          <p:cNvPr id="2" name="CuadroTexto 1"/>
          <p:cNvSpPr txBox="1"/>
          <p:nvPr/>
        </p:nvSpPr>
        <p:spPr>
          <a:xfrm>
            <a:off x="1195924" y="2785038"/>
            <a:ext cx="2031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#</a:t>
            </a:r>
            <a:r>
              <a:rPr lang="es-ES" sz="1600" dirty="0" err="1" smtClean="0"/>
              <a:t>ObesidadSeriamente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11547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60404" y="1190353"/>
            <a:ext cx="7789333" cy="301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TRATAR LA OBESIDAD CON SERIEDAD: </a:t>
            </a:r>
          </a:p>
          <a:p>
            <a:pPr algn="ctr"/>
            <a:r>
              <a:rPr lang="es-ES" sz="2000" b="1" dirty="0" smtClean="0">
                <a:solidFill>
                  <a:schemeClr val="accent1">
                    <a:lumMod val="75000"/>
                  </a:schemeClr>
                </a:solidFill>
              </a:rPr>
              <a:t>DE LA EVIDENCIA SOBRE MECANISMOS FISIOPATOLÓGICOS A LAS POLITICAS INTEGRALES MULTISECTORIALES</a:t>
            </a:r>
          </a:p>
          <a:p>
            <a:pPr marL="449263"/>
            <a:endParaRPr lang="es-ES" dirty="0">
              <a:solidFill>
                <a:srgbClr val="215968"/>
              </a:solidFill>
            </a:endParaRPr>
          </a:p>
          <a:p>
            <a:pPr marL="449263"/>
            <a:r>
              <a:rPr lang="es-ES" b="1" dirty="0" smtClean="0"/>
              <a:t>Nuevos paradigmas en obesidad: soluciones para su prevención y control </a:t>
            </a:r>
            <a:endParaRPr lang="es-ES" b="1" dirty="0"/>
          </a:p>
          <a:p>
            <a:pPr marL="449263"/>
            <a:r>
              <a:rPr lang="es-ES" dirty="0">
                <a:solidFill>
                  <a:schemeClr val="accent5">
                    <a:lumMod val="50000"/>
                  </a:schemeClr>
                </a:solidFill>
              </a:rPr>
              <a:t>Dra. 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</a:rPr>
              <a:t>Donna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</a:rPr>
              <a:t>Ryan</a:t>
            </a:r>
            <a:endParaRPr lang="es-ES" dirty="0">
              <a:solidFill>
                <a:schemeClr val="accent5">
                  <a:lumMod val="50000"/>
                </a:schemeClr>
              </a:solidFill>
            </a:endParaRPr>
          </a:p>
          <a:p>
            <a:pPr marL="449263"/>
            <a:r>
              <a:rPr lang="es-ES" dirty="0">
                <a:solidFill>
                  <a:schemeClr val="accent5">
                    <a:lumMod val="50000"/>
                  </a:schemeClr>
                </a:solidFill>
              </a:rPr>
              <a:t>Directora Ejecutiva Asociada de Investigación Clínica en el 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</a:rPr>
              <a:t>Pennington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</a:rPr>
              <a:t>Biomedical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5">
                    <a:lumMod val="50000"/>
                  </a:schemeClr>
                </a:solidFill>
              </a:rPr>
              <a:t>Research</a:t>
            </a:r>
            <a:r>
              <a:rPr lang="es-ES" dirty="0">
                <a:solidFill>
                  <a:schemeClr val="accent5">
                    <a:lumMod val="50000"/>
                  </a:schemeClr>
                </a:solidFill>
              </a:rPr>
              <a:t> Center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449263"/>
            <a:r>
              <a:rPr lang="es-ES" dirty="0" smtClean="0">
                <a:solidFill>
                  <a:schemeClr val="accent5">
                    <a:lumMod val="50000"/>
                  </a:schemeClr>
                </a:solidFill>
              </a:rPr>
              <a:t>Presidenta Electa de la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</a:rPr>
              <a:t>World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</a:rPr>
              <a:t>Obesity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</a:rPr>
              <a:t>Federation</a:t>
            </a:r>
            <a:endParaRPr lang="es-ES" dirty="0">
              <a:solidFill>
                <a:schemeClr val="accent5">
                  <a:lumMod val="50000"/>
                </a:schemeClr>
              </a:solidFill>
            </a:endParaRPr>
          </a:p>
          <a:p>
            <a:pPr marL="449263"/>
            <a:endParaRPr lang="es-ES" dirty="0">
              <a:solidFill>
                <a:srgbClr val="215968"/>
              </a:solidFill>
            </a:endParaRPr>
          </a:p>
        </p:txBody>
      </p:sp>
      <p:pic>
        <p:nvPicPr>
          <p:cNvPr id="3" name="Imagen 2" descr="logo_an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98" y="163685"/>
            <a:ext cx="1011936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31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60404" y="1190353"/>
            <a:ext cx="7789333" cy="3293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TRATAR LA OBESIDAD CON SERIEDAD: </a:t>
            </a:r>
          </a:p>
          <a:p>
            <a:pPr algn="ctr"/>
            <a:r>
              <a:rPr lang="es-ES" sz="2000" b="1" dirty="0" smtClean="0">
                <a:solidFill>
                  <a:schemeClr val="accent1">
                    <a:lumMod val="75000"/>
                  </a:schemeClr>
                </a:solidFill>
              </a:rPr>
              <a:t>DE LA EVIDENCIA SOBRE MECANISMOS FISIOPATOLÓGICOS A LAS POLITICAS INTEGRALES MULTISECTORIALES</a:t>
            </a:r>
          </a:p>
          <a:p>
            <a:pPr marL="449263"/>
            <a:endParaRPr lang="es-ES" dirty="0" smtClean="0">
              <a:solidFill>
                <a:srgbClr val="215968"/>
              </a:solidFill>
            </a:endParaRPr>
          </a:p>
          <a:p>
            <a:pPr marL="449263"/>
            <a:endParaRPr lang="es-ES" dirty="0">
              <a:solidFill>
                <a:srgbClr val="215968"/>
              </a:solidFill>
            </a:endParaRPr>
          </a:p>
          <a:p>
            <a:pPr marL="449263" algn="ctr"/>
            <a:r>
              <a:rPr lang="es-ES" dirty="0" smtClean="0">
                <a:solidFill>
                  <a:srgbClr val="215968"/>
                </a:solidFill>
              </a:rPr>
              <a:t>TENGAMOS UN DIALOGO EN TIEMPO REAL, DISCUTAMOS DE HOY EN ADELANTE COMO TRATAR OBESIDAD CON SERIEDAD:</a:t>
            </a:r>
          </a:p>
          <a:p>
            <a:pPr marL="449263"/>
            <a:endParaRPr lang="es-ES" dirty="0">
              <a:solidFill>
                <a:srgbClr val="215968"/>
              </a:solidFill>
            </a:endParaRPr>
          </a:p>
          <a:p>
            <a:pPr marL="449263"/>
            <a:endParaRPr lang="es-ES" dirty="0" smtClean="0">
              <a:solidFill>
                <a:srgbClr val="215968"/>
              </a:solidFill>
            </a:endParaRPr>
          </a:p>
          <a:p>
            <a:pPr marL="449263"/>
            <a:endParaRPr lang="es-ES" dirty="0" smtClean="0">
              <a:solidFill>
                <a:srgbClr val="215968"/>
              </a:solidFill>
            </a:endParaRPr>
          </a:p>
          <a:p>
            <a:pPr marL="449263"/>
            <a:r>
              <a:rPr lang="es-ES" dirty="0" smtClean="0">
                <a:solidFill>
                  <a:srgbClr val="215968"/>
                </a:solidFill>
              </a:rPr>
              <a:t>                                       </a:t>
            </a:r>
            <a:endParaRPr lang="es-ES" dirty="0">
              <a:solidFill>
                <a:srgbClr val="215968"/>
              </a:solidFill>
            </a:endParaRPr>
          </a:p>
        </p:txBody>
      </p:sp>
      <p:pic>
        <p:nvPicPr>
          <p:cNvPr id="3" name="Imagen 2" descr="logo_an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98" y="163685"/>
            <a:ext cx="1011936" cy="1011936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3395251" y="4046114"/>
            <a:ext cx="2369756" cy="358686"/>
            <a:chOff x="6620250" y="4631347"/>
            <a:chExt cx="2369756" cy="358686"/>
          </a:xfrm>
        </p:grpSpPr>
        <p:sp>
          <p:nvSpPr>
            <p:cNvPr id="10" name="CuadroTexto 9"/>
            <p:cNvSpPr txBox="1"/>
            <p:nvPr/>
          </p:nvSpPr>
          <p:spPr>
            <a:xfrm>
              <a:off x="6917604" y="4631347"/>
              <a:ext cx="2072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#</a:t>
              </a:r>
              <a:r>
                <a:rPr lang="es-ES" sz="16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ObesidadSeriamente</a:t>
              </a:r>
              <a:endParaRPr lang="es-ES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11" name="Imagen 10" descr="imag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250" y="4689966"/>
              <a:ext cx="373218" cy="300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6254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60404" y="1234803"/>
            <a:ext cx="7789333" cy="3477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TRATAR LA OBESIDAD CON SERIEDAD: </a:t>
            </a:r>
          </a:p>
          <a:p>
            <a:pPr algn="ctr"/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DE LA EVIDENCIA SOBRE MECANISMOS FISIOPATOLÓGICOS A LAS POLITICAS INTEGRALES MULTISECTORIALES</a:t>
            </a:r>
          </a:p>
          <a:p>
            <a:pPr marL="449263"/>
            <a:endParaRPr lang="es-ES" dirty="0">
              <a:solidFill>
                <a:srgbClr val="215968"/>
              </a:solidFill>
            </a:endParaRPr>
          </a:p>
          <a:p>
            <a:pPr marL="449263"/>
            <a:r>
              <a:rPr lang="es-ES" b="1" dirty="0"/>
              <a:t>Recomendaciones para mejorar la atención de la obesidad en el sistema de salud.</a:t>
            </a:r>
          </a:p>
          <a:p>
            <a:pPr marL="449263"/>
            <a:r>
              <a:rPr lang="es-ES" dirty="0">
                <a:solidFill>
                  <a:srgbClr val="215968"/>
                </a:solidFill>
              </a:rPr>
              <a:t>Dr. Carlos Aguilar Salinas.</a:t>
            </a:r>
          </a:p>
          <a:p>
            <a:pPr marL="449263"/>
            <a:r>
              <a:rPr lang="es-ES" dirty="0">
                <a:solidFill>
                  <a:srgbClr val="215968"/>
                </a:solidFill>
              </a:rPr>
              <a:t>Coordinador del Comité de Investigación y de la Unidad de Investigación en Enfermedades Metabólicas. Miembro ANMM. SNI-3</a:t>
            </a:r>
          </a:p>
          <a:p>
            <a:pPr marL="449263"/>
            <a:r>
              <a:rPr lang="es-ES" dirty="0">
                <a:solidFill>
                  <a:srgbClr val="215968"/>
                </a:solidFill>
              </a:rPr>
              <a:t>Instituto Nacional de Ciencias </a:t>
            </a:r>
            <a:r>
              <a:rPr lang="es-ES" dirty="0" smtClean="0">
                <a:solidFill>
                  <a:srgbClr val="215968"/>
                </a:solidFill>
              </a:rPr>
              <a:t>Médicas </a:t>
            </a:r>
            <a:r>
              <a:rPr lang="es-ES" dirty="0">
                <a:solidFill>
                  <a:srgbClr val="215968"/>
                </a:solidFill>
              </a:rPr>
              <a:t>y Nutrición Salvador </a:t>
            </a:r>
            <a:r>
              <a:rPr lang="es-ES" dirty="0" err="1">
                <a:solidFill>
                  <a:srgbClr val="215968"/>
                </a:solidFill>
              </a:rPr>
              <a:t>Zubirán</a:t>
            </a:r>
            <a:r>
              <a:rPr lang="es-ES" dirty="0">
                <a:solidFill>
                  <a:srgbClr val="215968"/>
                </a:solidFill>
              </a:rPr>
              <a:t>.</a:t>
            </a:r>
          </a:p>
          <a:p>
            <a:pPr marL="449263"/>
            <a:endParaRPr lang="es-ES" dirty="0">
              <a:solidFill>
                <a:srgbClr val="215968"/>
              </a:solidFill>
            </a:endParaRPr>
          </a:p>
        </p:txBody>
      </p:sp>
      <p:pic>
        <p:nvPicPr>
          <p:cNvPr id="3" name="Imagen 2" descr="logo_an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98" y="163685"/>
            <a:ext cx="1011936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37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1504" y="1438003"/>
            <a:ext cx="7789333" cy="2646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TRATAR LA OBESIDAD CON SERIEDAD: </a:t>
            </a:r>
          </a:p>
          <a:p>
            <a:pPr algn="ctr"/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DE LA EVIDENCIA SOBRE MECANISMOS FISIOPATOLÓGICOS A LAS POLITICAS INTEGRALES MULTISECTORIALES</a:t>
            </a:r>
          </a:p>
          <a:p>
            <a:pPr marL="449263"/>
            <a:endParaRPr lang="es-ES" dirty="0">
              <a:solidFill>
                <a:srgbClr val="215968"/>
              </a:solidFill>
            </a:endParaRPr>
          </a:p>
          <a:p>
            <a:pPr marL="449263"/>
            <a:r>
              <a:rPr lang="es-ES" b="1" dirty="0" smtClean="0"/>
              <a:t>Políticas integrales para la prevención y control de la obesidad.</a:t>
            </a:r>
            <a:endParaRPr lang="es-ES" b="1" dirty="0"/>
          </a:p>
          <a:p>
            <a:pPr marL="449263"/>
            <a:r>
              <a:rPr lang="es-ES" dirty="0">
                <a:solidFill>
                  <a:srgbClr val="215968"/>
                </a:solidFill>
              </a:rPr>
              <a:t>Dr. </a:t>
            </a:r>
            <a:r>
              <a:rPr lang="es-ES" dirty="0" smtClean="0">
                <a:solidFill>
                  <a:srgbClr val="215968"/>
                </a:solidFill>
              </a:rPr>
              <a:t>Juan Rivera </a:t>
            </a:r>
            <a:r>
              <a:rPr lang="es-ES" dirty="0" err="1" smtClean="0">
                <a:solidFill>
                  <a:srgbClr val="215968"/>
                </a:solidFill>
              </a:rPr>
              <a:t>Dommarco</a:t>
            </a:r>
            <a:r>
              <a:rPr lang="es-ES" dirty="0" smtClean="0">
                <a:solidFill>
                  <a:srgbClr val="215968"/>
                </a:solidFill>
              </a:rPr>
              <a:t>.</a:t>
            </a:r>
            <a:endParaRPr lang="es-ES" dirty="0">
              <a:solidFill>
                <a:srgbClr val="215968"/>
              </a:solidFill>
            </a:endParaRPr>
          </a:p>
          <a:p>
            <a:pPr marL="449263"/>
            <a:r>
              <a:rPr lang="es-ES" dirty="0" smtClean="0">
                <a:solidFill>
                  <a:srgbClr val="215968"/>
                </a:solidFill>
              </a:rPr>
              <a:t>Director del Instituto Nacional de Salud Pública de México</a:t>
            </a:r>
          </a:p>
          <a:p>
            <a:pPr marL="449263"/>
            <a:r>
              <a:rPr lang="es-ES" dirty="0" smtClean="0">
                <a:solidFill>
                  <a:srgbClr val="215968"/>
                </a:solidFill>
              </a:rPr>
              <a:t>Miembro </a:t>
            </a:r>
            <a:r>
              <a:rPr lang="es-ES" dirty="0">
                <a:solidFill>
                  <a:srgbClr val="215968"/>
                </a:solidFill>
              </a:rPr>
              <a:t>ANMM. SNI-3</a:t>
            </a:r>
          </a:p>
        </p:txBody>
      </p:sp>
      <p:pic>
        <p:nvPicPr>
          <p:cNvPr id="3" name="Imagen 2" descr="logo_an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98" y="163685"/>
            <a:ext cx="1011936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60404" y="1431653"/>
            <a:ext cx="7789333" cy="3293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TRATAR LA OBESIDAD CON SERIEDAD: </a:t>
            </a:r>
          </a:p>
          <a:p>
            <a:pPr algn="ctr"/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DE LA EVIDENCIA SOBRE MECANISMOS FISIOPATOLÓGICOS A LAS POLITICAS INTEGRALES MULTISECTORIALES</a:t>
            </a:r>
          </a:p>
          <a:p>
            <a:endParaRPr lang="es-ES" sz="2400" b="1" dirty="0"/>
          </a:p>
          <a:p>
            <a:pPr marL="449263"/>
            <a:r>
              <a:rPr lang="es-ES" b="1" dirty="0" smtClean="0"/>
              <a:t>Obesidad con seriedad: la necesidad de acción inmediata para un mejor futuro.</a:t>
            </a:r>
            <a:endParaRPr lang="es-ES" b="1" dirty="0"/>
          </a:p>
          <a:p>
            <a:pPr marL="449263"/>
            <a:r>
              <a:rPr lang="es-ES" dirty="0">
                <a:solidFill>
                  <a:srgbClr val="215968"/>
                </a:solidFill>
              </a:rPr>
              <a:t>Dr. Simón Barquera</a:t>
            </a:r>
          </a:p>
          <a:p>
            <a:pPr marL="449263"/>
            <a:r>
              <a:rPr lang="es-ES" dirty="0">
                <a:solidFill>
                  <a:srgbClr val="215968"/>
                </a:solidFill>
              </a:rPr>
              <a:t>Director del Centro de Investigación en Nutrición y Salud, Instituto Nacional de Salud Pública. Miembro ANMM. SNI-</a:t>
            </a:r>
            <a:r>
              <a:rPr lang="es-ES" dirty="0" smtClean="0">
                <a:solidFill>
                  <a:srgbClr val="215968"/>
                </a:solidFill>
              </a:rPr>
              <a:t>3</a:t>
            </a:r>
          </a:p>
          <a:p>
            <a:pPr marL="449263"/>
            <a:endParaRPr lang="es-ES" dirty="0">
              <a:solidFill>
                <a:srgbClr val="215968"/>
              </a:solidFill>
            </a:endParaRPr>
          </a:p>
        </p:txBody>
      </p:sp>
      <p:pic>
        <p:nvPicPr>
          <p:cNvPr id="3" name="Imagen 2" descr="logo_an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98" y="163685"/>
            <a:ext cx="1011936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52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61707" y="1766767"/>
            <a:ext cx="8279054" cy="31393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dirty="0" smtClean="0"/>
              <a:t>Invitar a algunos de los investigadores mas destacados a nivel nacional e internacional a un simposio como este y pedirles un </a:t>
            </a:r>
            <a:r>
              <a:rPr lang="es-ES" dirty="0" smtClean="0">
                <a:solidFill>
                  <a:schemeClr val="accent5"/>
                </a:solidFill>
              </a:rPr>
              <a:t>análisis de soluciones disruptivas a la epidemia.</a:t>
            </a:r>
          </a:p>
          <a:p>
            <a:pPr marL="342900" indent="-342900">
              <a:buFont typeface="+mj-lt"/>
              <a:buAutoNum type="arabicPeriod"/>
            </a:pPr>
            <a:endParaRPr lang="es-ES" dirty="0" smtClean="0"/>
          </a:p>
          <a:p>
            <a:pPr marL="342900" indent="-342900">
              <a:buFont typeface="+mj-lt"/>
              <a:buAutoNum type="arabicPeriod"/>
            </a:pPr>
            <a:r>
              <a:rPr lang="es-ES" dirty="0" smtClean="0"/>
              <a:t>Reflexionar sobre la gran </a:t>
            </a:r>
            <a:r>
              <a:rPr lang="es-ES" dirty="0" smtClean="0">
                <a:solidFill>
                  <a:srgbClr val="4BACC6"/>
                </a:solidFill>
              </a:rPr>
              <a:t>brecha que existe entre lo que ya sabemos que puede hacerse para lograr beneficios en la salud </a:t>
            </a:r>
            <a:r>
              <a:rPr lang="es-ES" dirty="0" smtClean="0"/>
              <a:t>(evidencia) y lo que estamos haciendo. Pensar en la necesidad de acción inmediata en los diferentes niveles.</a:t>
            </a:r>
          </a:p>
          <a:p>
            <a:pPr marL="342900" indent="-342900">
              <a:buFont typeface="+mj-lt"/>
              <a:buAutoNum type="arabicPeriod"/>
            </a:pPr>
            <a:endParaRPr lang="es-ES" dirty="0"/>
          </a:p>
          <a:p>
            <a:pPr marL="342900" indent="-342900">
              <a:buFont typeface="+mj-lt"/>
              <a:buAutoNum type="arabicPeriod"/>
            </a:pPr>
            <a:r>
              <a:rPr lang="es-ES" dirty="0" smtClean="0"/>
              <a:t>¿por qué hasta ahora </a:t>
            </a:r>
            <a:r>
              <a:rPr lang="es-ES" dirty="0" smtClean="0">
                <a:solidFill>
                  <a:srgbClr val="4BACC6"/>
                </a:solidFill>
              </a:rPr>
              <a:t>esta epidemia no se ha mencionado como una prioridad en los discursos y plataformas de los candidatos presidenciales</a:t>
            </a:r>
            <a:r>
              <a:rPr lang="es-ES" dirty="0" smtClean="0"/>
              <a:t>? ¿Por que a pesar de ser una emergencia nacional no ha habido discusiones al respecto?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929324" y="1188685"/>
            <a:ext cx="539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¿Por que tratar la obesidad con seriedad</a:t>
            </a:r>
            <a:r>
              <a:rPr lang="es-ES" sz="2400" dirty="0" smtClean="0"/>
              <a:t>?</a:t>
            </a:r>
            <a:endParaRPr lang="es-ES" sz="2400" dirty="0"/>
          </a:p>
        </p:txBody>
      </p:sp>
      <p:pic>
        <p:nvPicPr>
          <p:cNvPr id="5" name="Imagen 4" descr="logo_an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79" y="212537"/>
            <a:ext cx="1011936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4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/>
          <a:stretch>
            <a:fillRect/>
          </a:stretch>
        </p:blipFill>
        <p:spPr>
          <a:xfrm>
            <a:off x="558800" y="639232"/>
            <a:ext cx="7937500" cy="416136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40267" y="168302"/>
            <a:ext cx="6919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¿Equilibrio de saturación?: </a:t>
            </a:r>
            <a:r>
              <a:rPr lang="es-ES_tradnl" dirty="0"/>
              <a:t>s</a:t>
            </a:r>
            <a:r>
              <a:rPr lang="es-ES_tradnl" dirty="0" smtClean="0"/>
              <a:t>obrepeso </a:t>
            </a:r>
            <a:r>
              <a:rPr lang="es-ES_tradnl" dirty="0"/>
              <a:t>y obesidad en </a:t>
            </a:r>
            <a:r>
              <a:rPr lang="es-ES_tradnl" dirty="0" smtClean="0"/>
              <a:t>adultos, </a:t>
            </a:r>
            <a:r>
              <a:rPr lang="es-ES_tradnl" dirty="0"/>
              <a:t>2000-</a:t>
            </a:r>
            <a:r>
              <a:rPr lang="es-ES_tradnl" dirty="0" smtClean="0"/>
              <a:t>2016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1143000" y="639232"/>
            <a:ext cx="2425700" cy="392006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orma libre 11"/>
          <p:cNvSpPr/>
          <p:nvPr/>
        </p:nvSpPr>
        <p:spPr>
          <a:xfrm>
            <a:off x="1257300" y="850900"/>
            <a:ext cx="2057400" cy="584200"/>
          </a:xfrm>
          <a:custGeom>
            <a:avLst/>
            <a:gdLst>
              <a:gd name="connsiteX0" fmla="*/ 0 w 2057400"/>
              <a:gd name="connsiteY0" fmla="*/ 584200 h 584200"/>
              <a:gd name="connsiteX1" fmla="*/ 838200 w 2057400"/>
              <a:gd name="connsiteY1" fmla="*/ 101600 h 584200"/>
              <a:gd name="connsiteX2" fmla="*/ 2057400 w 2057400"/>
              <a:gd name="connsiteY2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7400" h="584200">
                <a:moveTo>
                  <a:pt x="0" y="584200"/>
                </a:moveTo>
                <a:cubicBezTo>
                  <a:pt x="247650" y="391583"/>
                  <a:pt x="495300" y="198967"/>
                  <a:pt x="838200" y="101600"/>
                </a:cubicBezTo>
                <a:cubicBezTo>
                  <a:pt x="1181100" y="4233"/>
                  <a:pt x="2057400" y="0"/>
                  <a:pt x="2057400" y="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orma libre 12"/>
          <p:cNvSpPr/>
          <p:nvPr/>
        </p:nvSpPr>
        <p:spPr>
          <a:xfrm>
            <a:off x="3797300" y="1008033"/>
            <a:ext cx="1905000" cy="338167"/>
          </a:xfrm>
          <a:custGeom>
            <a:avLst/>
            <a:gdLst>
              <a:gd name="connsiteX0" fmla="*/ 0 w 1905000"/>
              <a:gd name="connsiteY0" fmla="*/ 338167 h 338167"/>
              <a:gd name="connsiteX1" fmla="*/ 927100 w 1905000"/>
              <a:gd name="connsiteY1" fmla="*/ 33367 h 338167"/>
              <a:gd name="connsiteX2" fmla="*/ 1905000 w 1905000"/>
              <a:gd name="connsiteY2" fmla="*/ 7967 h 338167"/>
              <a:gd name="connsiteX3" fmla="*/ 1905000 w 1905000"/>
              <a:gd name="connsiteY3" fmla="*/ 7967 h 33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338167">
                <a:moveTo>
                  <a:pt x="0" y="338167"/>
                </a:moveTo>
                <a:cubicBezTo>
                  <a:pt x="304800" y="213283"/>
                  <a:pt x="609600" y="88400"/>
                  <a:pt x="927100" y="33367"/>
                </a:cubicBezTo>
                <a:cubicBezTo>
                  <a:pt x="1244600" y="-21666"/>
                  <a:pt x="1905000" y="7967"/>
                  <a:pt x="1905000" y="7967"/>
                </a:cubicBezTo>
                <a:lnTo>
                  <a:pt x="1905000" y="7967"/>
                </a:lnTo>
              </a:path>
            </a:pathLst>
          </a:custGeom>
          <a:ln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5" name="Conector recto de flecha 14"/>
          <p:cNvCxnSpPr/>
          <p:nvPr/>
        </p:nvCxnSpPr>
        <p:spPr>
          <a:xfrm flipV="1">
            <a:off x="6146800" y="850900"/>
            <a:ext cx="2044700" cy="368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3568700" y="4800600"/>
            <a:ext cx="5509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Barquera S et al. Tendencias de obesidad en México 2000-2016 (in </a:t>
            </a:r>
            <a:r>
              <a:rPr lang="es-ES" sz="1400" dirty="0" err="1" smtClean="0"/>
              <a:t>press</a:t>
            </a:r>
            <a:r>
              <a:rPr lang="es-ES" sz="1400" dirty="0" smtClean="0"/>
              <a:t>)</a:t>
            </a:r>
            <a:endParaRPr lang="es-ES" sz="1400" dirty="0"/>
          </a:p>
        </p:txBody>
      </p:sp>
      <p:pic>
        <p:nvPicPr>
          <p:cNvPr id="9" name="Imagen 8" descr="INS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995" y="29387"/>
            <a:ext cx="635035" cy="81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37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9765" r="1139" b="846"/>
          <a:stretch/>
        </p:blipFill>
        <p:spPr>
          <a:xfrm>
            <a:off x="776082" y="546100"/>
            <a:ext cx="6614098" cy="4235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8" y="2435943"/>
            <a:ext cx="765847" cy="33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102374" y="4869712"/>
            <a:ext cx="25575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b="1" dirty="0" err="1" smtClean="0">
                <a:solidFill>
                  <a:srgbClr val="17375E"/>
                </a:solidFill>
                <a:latin typeface="+mj-lt"/>
                <a:cs typeface="Avenir Next Condensed Medium"/>
              </a:rPr>
              <a:t>The</a:t>
            </a:r>
            <a:r>
              <a:rPr lang="es-ES" sz="1050" b="1" dirty="0" smtClean="0">
                <a:solidFill>
                  <a:srgbClr val="17375E"/>
                </a:solidFill>
                <a:latin typeface="+mj-lt"/>
                <a:cs typeface="Avenir Next Condensed Medium"/>
              </a:rPr>
              <a:t> Global </a:t>
            </a:r>
            <a:r>
              <a:rPr lang="es-ES" sz="1050" b="1" dirty="0" err="1" smtClean="0">
                <a:solidFill>
                  <a:srgbClr val="17375E"/>
                </a:solidFill>
                <a:latin typeface="+mj-lt"/>
                <a:cs typeface="Avenir Next Condensed Medium"/>
              </a:rPr>
              <a:t>Burden</a:t>
            </a:r>
            <a:r>
              <a:rPr lang="es-ES" sz="1050" b="1" dirty="0" smtClean="0">
                <a:solidFill>
                  <a:srgbClr val="17375E"/>
                </a:solidFill>
                <a:latin typeface="+mj-lt"/>
                <a:cs typeface="Avenir Next Condensed Medium"/>
              </a:rPr>
              <a:t> of </a:t>
            </a:r>
            <a:r>
              <a:rPr lang="es-ES" sz="1050" b="1" dirty="0" err="1" smtClean="0">
                <a:solidFill>
                  <a:srgbClr val="17375E"/>
                </a:solidFill>
                <a:latin typeface="+mj-lt"/>
                <a:cs typeface="Avenir Next Condensed Medium"/>
              </a:rPr>
              <a:t>Disease</a:t>
            </a:r>
            <a:r>
              <a:rPr lang="es-ES" sz="1050" b="1" dirty="0" smtClean="0">
                <a:solidFill>
                  <a:srgbClr val="17375E"/>
                </a:solidFill>
                <a:latin typeface="+mj-lt"/>
                <a:cs typeface="Avenir Next Condensed Medium"/>
              </a:rPr>
              <a:t> Project 2013</a:t>
            </a:r>
            <a:endParaRPr lang="es-ES" sz="1050" b="1" dirty="0">
              <a:solidFill>
                <a:srgbClr val="17375E"/>
              </a:solidFill>
              <a:latin typeface="+mj-lt"/>
              <a:cs typeface="Avenir Next Condensed Medium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85144" y="281883"/>
            <a:ext cx="6797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>
                <a:solidFill>
                  <a:srgbClr val="17375E"/>
                </a:solidFill>
                <a:latin typeface="+mj-lt"/>
                <a:cs typeface="Avenir Next Condensed Medium"/>
              </a:rPr>
              <a:t>2016: </a:t>
            </a:r>
            <a:r>
              <a:rPr lang="en-AU" sz="2000" dirty="0" err="1" smtClean="0">
                <a:solidFill>
                  <a:srgbClr val="17375E"/>
                </a:solidFill>
                <a:latin typeface="+mj-lt"/>
                <a:cs typeface="Avenir Next Condensed Medium"/>
              </a:rPr>
              <a:t>Alerta</a:t>
            </a:r>
            <a:r>
              <a:rPr lang="en-AU" sz="2000" dirty="0" smtClean="0">
                <a:solidFill>
                  <a:srgbClr val="17375E"/>
                </a:solidFill>
                <a:latin typeface="+mj-lt"/>
                <a:cs typeface="Avenir Next Condensed Medium"/>
              </a:rPr>
              <a:t> </a:t>
            </a:r>
            <a:r>
              <a:rPr lang="en-AU" sz="2000" dirty="0" err="1" smtClean="0">
                <a:solidFill>
                  <a:srgbClr val="17375E"/>
                </a:solidFill>
                <a:latin typeface="+mj-lt"/>
                <a:cs typeface="Avenir Next Condensed Medium"/>
              </a:rPr>
              <a:t>epidemiológica</a:t>
            </a:r>
            <a:r>
              <a:rPr lang="en-AU" sz="2000" dirty="0" smtClean="0">
                <a:solidFill>
                  <a:srgbClr val="17375E"/>
                </a:solidFill>
                <a:latin typeface="+mj-lt"/>
                <a:cs typeface="Avenir Next Condensed Medium"/>
              </a:rPr>
              <a:t> </a:t>
            </a:r>
            <a:r>
              <a:rPr lang="en-AU" sz="2000" dirty="0" err="1" smtClean="0">
                <a:solidFill>
                  <a:srgbClr val="17375E"/>
                </a:solidFill>
                <a:latin typeface="+mj-lt"/>
                <a:cs typeface="Avenir Next Condensed Medium"/>
              </a:rPr>
              <a:t>por</a:t>
            </a:r>
            <a:r>
              <a:rPr lang="en-AU" sz="2000" dirty="0" smtClean="0">
                <a:solidFill>
                  <a:srgbClr val="17375E"/>
                </a:solidFill>
                <a:latin typeface="+mj-lt"/>
                <a:cs typeface="Avenir Next Condensed Medium"/>
              </a:rPr>
              <a:t> </a:t>
            </a:r>
            <a:r>
              <a:rPr lang="en-AU" sz="2000" dirty="0" err="1">
                <a:solidFill>
                  <a:srgbClr val="17375E"/>
                </a:solidFill>
                <a:latin typeface="+mj-lt"/>
                <a:cs typeface="Avenir Next Condensed Medium"/>
              </a:rPr>
              <a:t>o</a:t>
            </a:r>
            <a:r>
              <a:rPr lang="en-AU" sz="2000" dirty="0" err="1" smtClean="0">
                <a:solidFill>
                  <a:srgbClr val="17375E"/>
                </a:solidFill>
                <a:latin typeface="+mj-lt"/>
                <a:cs typeface="Avenir Next Condensed Medium"/>
              </a:rPr>
              <a:t>besidad</a:t>
            </a:r>
            <a:r>
              <a:rPr lang="en-AU" sz="2000" dirty="0" smtClean="0">
                <a:solidFill>
                  <a:srgbClr val="17375E"/>
                </a:solidFill>
                <a:latin typeface="+mj-lt"/>
                <a:cs typeface="Avenir Next Condensed Medium"/>
              </a:rPr>
              <a:t> y diabetes en México</a:t>
            </a:r>
            <a:endParaRPr lang="en-AU" sz="2000" dirty="0">
              <a:solidFill>
                <a:srgbClr val="17375E"/>
              </a:solidFill>
              <a:latin typeface="+mj-lt"/>
              <a:cs typeface="Avenir Next Condensed Medium"/>
            </a:endParaRPr>
          </a:p>
        </p:txBody>
      </p:sp>
      <p:pic>
        <p:nvPicPr>
          <p:cNvPr id="6" name="Imagen 5" descr="INS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4" y="152163"/>
            <a:ext cx="635035" cy="81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5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16732" y="1823699"/>
            <a:ext cx="36155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“El progreso en obesidad y enfermedades no transmisibles esta vinculado a mas de la mitad de las </a:t>
            </a:r>
            <a:r>
              <a:rPr lang="es-ES" dirty="0" smtClean="0">
                <a:solidFill>
                  <a:srgbClr val="FF0000"/>
                </a:solidFill>
              </a:rPr>
              <a:t>Objetivos de Desarrollo Sustentable, </a:t>
            </a:r>
            <a:r>
              <a:rPr lang="es-ES" dirty="0" smtClean="0"/>
              <a:t>haciendo que su prevención y tratamiento sean </a:t>
            </a:r>
            <a:r>
              <a:rPr lang="es-ES" dirty="0" smtClean="0">
                <a:solidFill>
                  <a:srgbClr val="FF0000"/>
                </a:solidFill>
              </a:rPr>
              <a:t>centrales para lograr las metas en 2030</a:t>
            </a:r>
            <a:r>
              <a:rPr lang="es-ES" dirty="0" smtClean="0"/>
              <a:t>”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4294050" y="4826307"/>
            <a:ext cx="4734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solidFill>
                  <a:schemeClr val="accent1"/>
                </a:solidFill>
              </a:rPr>
              <a:t>Grupo de trabajo de </a:t>
            </a:r>
            <a:r>
              <a:rPr lang="es-ES" sz="1200" dirty="0" err="1" smtClean="0">
                <a:solidFill>
                  <a:schemeClr val="accent1"/>
                </a:solidFill>
              </a:rPr>
              <a:t>Lancet</a:t>
            </a:r>
            <a:r>
              <a:rPr lang="es-ES" sz="1200" dirty="0" smtClean="0">
                <a:solidFill>
                  <a:schemeClr val="accent1"/>
                </a:solidFill>
              </a:rPr>
              <a:t> en Enfermedades Crónicas y Economía, 2018</a:t>
            </a:r>
            <a:endParaRPr lang="es-ES" sz="1200" dirty="0">
              <a:solidFill>
                <a:schemeClr val="accent1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827115937"/>
              </p:ext>
            </p:extLst>
          </p:nvPr>
        </p:nvGraphicFramePr>
        <p:xfrm>
          <a:off x="3280556" y="94183"/>
          <a:ext cx="6475021" cy="4598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Elipse 8"/>
          <p:cNvSpPr/>
          <p:nvPr/>
        </p:nvSpPr>
        <p:spPr>
          <a:xfrm>
            <a:off x="5567711" y="1420927"/>
            <a:ext cx="2028314" cy="21322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9050" cmpd="sng">
            <a:noFill/>
            <a:tailEnd type="triangle"/>
          </a:ln>
        </p:spPr>
        <p:txBody>
          <a:bodyPr lIns="34289" tIns="34290" rIns="34289" bIns="34290" rtlCol="0" anchor="ctr"/>
          <a:lstStyle/>
          <a:p>
            <a:pPr algn="ctr"/>
            <a:r>
              <a:rPr lang="es-ES" dirty="0" smtClean="0"/>
              <a:t>Obesidad y Enfermedades Crónicas</a:t>
            </a:r>
            <a:endParaRPr lang="es-ES" dirty="0"/>
          </a:p>
        </p:txBody>
      </p:sp>
      <p:pic>
        <p:nvPicPr>
          <p:cNvPr id="10" name="Imagen 9" descr="downloa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" y="312377"/>
            <a:ext cx="1997361" cy="961692"/>
          </a:xfrm>
          <a:prstGeom prst="rect">
            <a:avLst/>
          </a:prstGeom>
        </p:spPr>
      </p:pic>
      <p:cxnSp>
        <p:nvCxnSpPr>
          <p:cNvPr id="12" name="Conector recto de flecha 11"/>
          <p:cNvCxnSpPr/>
          <p:nvPr/>
        </p:nvCxnSpPr>
        <p:spPr>
          <a:xfrm flipH="1">
            <a:off x="5242587" y="2996134"/>
            <a:ext cx="439596" cy="2198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H="1" flipV="1">
            <a:off x="5127613" y="2179676"/>
            <a:ext cx="448239" cy="837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H="1" flipV="1">
            <a:off x="5600275" y="1306223"/>
            <a:ext cx="350551" cy="3263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V="1">
            <a:off x="6533022" y="1001425"/>
            <a:ext cx="0" cy="4195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V="1">
            <a:off x="7188579" y="1306223"/>
            <a:ext cx="284550" cy="3263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V="1">
            <a:off x="7596025" y="2222676"/>
            <a:ext cx="398106" cy="110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>
            <a:off x="6015950" y="3468473"/>
            <a:ext cx="187981" cy="3906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6968781" y="3443280"/>
            <a:ext cx="105455" cy="4158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7473129" y="2996134"/>
            <a:ext cx="333767" cy="2198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299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94050" y="4826307"/>
            <a:ext cx="4734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solidFill>
                  <a:schemeClr val="accent1"/>
                </a:solidFill>
              </a:rPr>
              <a:t>Grupo de trabajo de </a:t>
            </a:r>
            <a:r>
              <a:rPr lang="es-ES" sz="1200" dirty="0" err="1" smtClean="0">
                <a:solidFill>
                  <a:schemeClr val="accent1"/>
                </a:solidFill>
              </a:rPr>
              <a:t>Lancet</a:t>
            </a:r>
            <a:r>
              <a:rPr lang="es-ES" sz="1200" dirty="0" smtClean="0">
                <a:solidFill>
                  <a:schemeClr val="accent1"/>
                </a:solidFill>
              </a:rPr>
              <a:t> en Enfermedades Crónicas y Economía, 2018</a:t>
            </a:r>
            <a:endParaRPr lang="es-ES" sz="1200" dirty="0">
              <a:solidFill>
                <a:schemeClr val="accent1"/>
              </a:solidFill>
            </a:endParaRPr>
          </a:p>
        </p:txBody>
      </p:sp>
      <p:pic>
        <p:nvPicPr>
          <p:cNvPr id="10" name="Imagen 9" descr="downlo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79" y="147738"/>
            <a:ext cx="1997361" cy="961692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1374526" y="1376904"/>
            <a:ext cx="5860574" cy="147732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Retorno </a:t>
            </a:r>
            <a:r>
              <a:rPr lang="es-ES" dirty="0" err="1" smtClean="0"/>
              <a:t>econonómico</a:t>
            </a:r>
            <a:r>
              <a:rPr lang="es-ES" dirty="0" smtClean="0"/>
              <a:t> y social de </a:t>
            </a:r>
            <a:r>
              <a:rPr lang="es-ES" dirty="0"/>
              <a:t>i</a:t>
            </a:r>
            <a:r>
              <a:rPr lang="es-ES" dirty="0" smtClean="0"/>
              <a:t>ntervenciones en México</a:t>
            </a:r>
          </a:p>
          <a:p>
            <a:endParaRPr lang="es-ES" dirty="0"/>
          </a:p>
          <a:p>
            <a:r>
              <a:rPr lang="es-ES" dirty="0" smtClean="0"/>
              <a:t>DIETA:</a:t>
            </a:r>
            <a:r>
              <a:rPr lang="mr-IN" dirty="0" smtClean="0"/>
              <a:t>…………</a:t>
            </a:r>
            <a:r>
              <a:rPr lang="es-ES_tradnl" dirty="0" smtClean="0"/>
              <a:t>.</a:t>
            </a:r>
            <a:r>
              <a:rPr lang="es-ES" dirty="0" smtClean="0"/>
              <a:t> $ 9.0  / $19.5 US</a:t>
            </a:r>
          </a:p>
          <a:p>
            <a:r>
              <a:rPr lang="es-ES" dirty="0" smtClean="0"/>
              <a:t>TABACO:</a:t>
            </a:r>
            <a:r>
              <a:rPr lang="mr-IN" dirty="0" smtClean="0"/>
              <a:t>……</a:t>
            </a:r>
            <a:r>
              <a:rPr lang="es-ES_tradnl" dirty="0" smtClean="0"/>
              <a:t>.</a:t>
            </a:r>
            <a:r>
              <a:rPr lang="mr-IN" dirty="0" smtClean="0"/>
              <a:t>…</a:t>
            </a:r>
            <a:r>
              <a:rPr lang="es-ES" dirty="0" smtClean="0"/>
              <a:t> $ 4.2 / $7.1</a:t>
            </a:r>
          </a:p>
          <a:p>
            <a:r>
              <a:rPr lang="es-ES" dirty="0" smtClean="0"/>
              <a:t>FÁRMACOS:</a:t>
            </a:r>
            <a:r>
              <a:rPr lang="mr-IN" dirty="0" smtClean="0"/>
              <a:t>…</a:t>
            </a:r>
            <a:r>
              <a:rPr lang="es-ES_tradnl" dirty="0" smtClean="0"/>
              <a:t>..</a:t>
            </a:r>
            <a:r>
              <a:rPr lang="es-ES" dirty="0" smtClean="0"/>
              <a:t> $ 7.2 / $15.7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974997" y="317518"/>
            <a:ext cx="5926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“2018 debe ser el año de acción contra las enfermedades no transmisibles”</a:t>
            </a:r>
            <a:endParaRPr lang="es-ES" dirty="0"/>
          </a:p>
        </p:txBody>
      </p:sp>
      <p:pic>
        <p:nvPicPr>
          <p:cNvPr id="22" name="Imagen 21" descr="TheLancetTaskforceNCDs+Economics-softdrinkstax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t="23363" r="4582" b="25979"/>
          <a:stretch/>
        </p:blipFill>
        <p:spPr>
          <a:xfrm>
            <a:off x="4350788" y="3190124"/>
            <a:ext cx="4785865" cy="134063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35079" y="3128140"/>
            <a:ext cx="3104344" cy="1477328"/>
          </a:xfrm>
          <a:prstGeom prst="rect">
            <a:avLst/>
          </a:prstGeom>
          <a:solidFill>
            <a:srgbClr val="F2DCDB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Fin a la discusión sobre si los impuestos a productos dañinos para la salud son regresivos:</a:t>
            </a:r>
          </a:p>
          <a:p>
            <a:endParaRPr lang="es-ES" sz="1200" dirty="0" smtClean="0"/>
          </a:p>
          <a:p>
            <a:r>
              <a:rPr lang="es-ES" sz="1200" dirty="0" err="1" smtClean="0"/>
              <a:t>Taxes</a:t>
            </a:r>
            <a:r>
              <a:rPr lang="es-ES" sz="1200" dirty="0" smtClean="0"/>
              <a:t> </a:t>
            </a:r>
            <a:r>
              <a:rPr lang="es-ES" sz="1200" dirty="0" err="1"/>
              <a:t>for</a:t>
            </a:r>
            <a:r>
              <a:rPr lang="es-ES" sz="1200" dirty="0"/>
              <a:t> </a:t>
            </a:r>
            <a:r>
              <a:rPr lang="es-ES" sz="1200" dirty="0" err="1"/>
              <a:t>health</a:t>
            </a:r>
            <a:r>
              <a:rPr lang="es-ES" sz="1200" dirty="0"/>
              <a:t>: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evidence</a:t>
            </a:r>
            <a:r>
              <a:rPr lang="es-ES" sz="1200" dirty="0"/>
              <a:t> </a:t>
            </a:r>
            <a:r>
              <a:rPr lang="es-ES" sz="1200" dirty="0" err="1"/>
              <a:t>clears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air.  </a:t>
            </a:r>
            <a:r>
              <a:rPr lang="es-ES" sz="1200" dirty="0" err="1"/>
              <a:t>Summers</a:t>
            </a:r>
            <a:r>
              <a:rPr lang="es-ES" sz="1200" dirty="0"/>
              <a:t> LH</a:t>
            </a:r>
            <a:r>
              <a:rPr lang="es-ES" sz="1200" dirty="0" smtClean="0"/>
              <a:t>.</a:t>
            </a:r>
            <a:endParaRPr lang="es-ES" sz="1200" dirty="0"/>
          </a:p>
        </p:txBody>
      </p:sp>
      <p:cxnSp>
        <p:nvCxnSpPr>
          <p:cNvPr id="11" name="Conector recto de flecha 10"/>
          <p:cNvCxnSpPr>
            <a:stCxn id="7" idx="3"/>
            <a:endCxn id="22" idx="1"/>
          </p:cNvCxnSpPr>
          <p:nvPr/>
        </p:nvCxnSpPr>
        <p:spPr>
          <a:xfrm flipV="1">
            <a:off x="3539423" y="3860440"/>
            <a:ext cx="811365" cy="63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906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 cmpd="sng">
          <a:solidFill>
            <a:srgbClr val="FF0000"/>
          </a:solidFill>
          <a:tailEnd type="triangle"/>
        </a:ln>
      </a:spPr>
      <a:bodyPr lIns="34289" tIns="34290" rIns="34289" bIns="34290"/>
      <a:lstStyle>
        <a:defPPr>
          <a:defRPr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29181</TotalTime>
  <Words>2215</Words>
  <Application>Microsoft Macintosh PowerPoint</Application>
  <PresentationFormat>Presentación en pantalla (16:9)</PresentationFormat>
  <Paragraphs>268</Paragraphs>
  <Slides>31</Slides>
  <Notes>4</Notes>
  <HiddenSlides>2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31</vt:i4>
      </vt:variant>
    </vt:vector>
  </HeadingPairs>
  <TitlesOfParts>
    <vt:vector size="33" baseType="lpstr">
      <vt:lpstr>1_Diseño personalizado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Second year evaluation of soda tax policy in Mexico: sustained  reduction in SSBs purchases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Momentos del tratamiento y control de la obesidad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Insyght Interactive, Inc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Johnston</dc:creator>
  <cp:lastModifiedBy>Simon Barquera</cp:lastModifiedBy>
  <cp:revision>822</cp:revision>
  <dcterms:created xsi:type="dcterms:W3CDTF">2013-09-30T18:12:23Z</dcterms:created>
  <dcterms:modified xsi:type="dcterms:W3CDTF">2018-04-18T23:41:05Z</dcterms:modified>
</cp:coreProperties>
</file>